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handoutMasterIdLst>
    <p:handoutMasterId r:id="rId15"/>
  </p:handoutMasterIdLst>
  <p:sldIdLst>
    <p:sldId id="257" r:id="rId2"/>
    <p:sldId id="3853" r:id="rId3"/>
    <p:sldId id="3686" r:id="rId4"/>
    <p:sldId id="3875" r:id="rId5"/>
    <p:sldId id="3878" r:id="rId6"/>
    <p:sldId id="3876" r:id="rId7"/>
    <p:sldId id="3881" r:id="rId8"/>
    <p:sldId id="3877" r:id="rId9"/>
    <p:sldId id="3882" r:id="rId10"/>
    <p:sldId id="3883" r:id="rId11"/>
    <p:sldId id="3884" r:id="rId12"/>
    <p:sldId id="3880" r:id="rId1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A0C32AB-BB0D-46C9-A196-CA64718A9412}">
          <p14:sldIdLst>
            <p14:sldId id="257"/>
            <p14:sldId id="3853"/>
            <p14:sldId id="3686"/>
            <p14:sldId id="3875"/>
            <p14:sldId id="3878"/>
            <p14:sldId id="3876"/>
            <p14:sldId id="3881"/>
            <p14:sldId id="3877"/>
            <p14:sldId id="3882"/>
            <p14:sldId id="3883"/>
            <p14:sldId id="3884"/>
            <p14:sldId id="3880"/>
          </p14:sldIdLst>
        </p14:section>
      </p14:sectionLst>
    </p:ext>
    <p:ext uri="{EFAFB233-063F-42B5-8137-9DF3F51BA10A}">
      <p15:sldGuideLst xmlns:p15="http://schemas.microsoft.com/office/powerpoint/2012/main">
        <p15:guide id="1" orient="horz" pos="1728" userDrawn="1">
          <p15:clr>
            <a:srgbClr val="A4A3A4"/>
          </p15:clr>
        </p15:guide>
        <p15:guide id="2" pos="638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000"/>
    <a:srgbClr val="A6A6A6"/>
    <a:srgbClr val="C0C0C0"/>
    <a:srgbClr val="AD4E5B"/>
    <a:srgbClr val="000000"/>
    <a:srgbClr val="FFFFFF"/>
    <a:srgbClr val="F0D4AD"/>
    <a:srgbClr val="E0E4CE"/>
    <a:srgbClr val="CBB171"/>
    <a:srgbClr val="D7D2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962" autoAdjust="0"/>
    <p:restoredTop sz="54762" autoAdjust="0"/>
  </p:normalViewPr>
  <p:slideViewPr>
    <p:cSldViewPr snapToGrid="0" showGuides="1">
      <p:cViewPr varScale="1">
        <p:scale>
          <a:sx n="48" d="100"/>
          <a:sy n="48" d="100"/>
        </p:scale>
        <p:origin x="1944" y="496"/>
      </p:cViewPr>
      <p:guideLst>
        <p:guide orient="horz" pos="1728"/>
        <p:guide pos="6384"/>
      </p:guideLst>
    </p:cSldViewPr>
  </p:slideViewPr>
  <p:notesTextViewPr>
    <p:cViewPr>
      <p:scale>
        <a:sx n="3" d="2"/>
        <a:sy n="3" d="2"/>
      </p:scale>
      <p:origin x="0" y="0"/>
    </p:cViewPr>
  </p:notesTextViewPr>
  <p:sorterViewPr>
    <p:cViewPr>
      <p:scale>
        <a:sx n="80" d="100"/>
        <a:sy n="80" d="100"/>
      </p:scale>
      <p:origin x="0" y="0"/>
    </p:cViewPr>
  </p:sorterViewPr>
  <p:notesViewPr>
    <p:cSldViewPr snapToGrid="0">
      <p:cViewPr varScale="1">
        <p:scale>
          <a:sx n="94" d="100"/>
          <a:sy n="94" d="100"/>
        </p:scale>
        <p:origin x="368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1F80CCE9-43DF-0889-0B66-93AA47C9F363}"/>
              </a:ext>
            </a:extLst>
          </p:cNvPr>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14691" name="Rectangle 3">
            <a:extLst>
              <a:ext uri="{FF2B5EF4-FFF2-40B4-BE49-F238E27FC236}">
                <a16:creationId xmlns:a16="http://schemas.microsoft.com/office/drawing/2014/main" id="{B2C60FB1-90EE-B639-ABCB-4623A289AE62}"/>
              </a:ext>
            </a:extLst>
          </p:cNvPr>
          <p:cNvSpPr>
            <a:spLocks noGrp="1" noChangeArrowheads="1"/>
          </p:cNvSpPr>
          <p:nvPr>
            <p:ph type="dt" sz="quarter" idx="1"/>
          </p:nvPr>
        </p:nvSpPr>
        <p:spPr bwMode="auto">
          <a:xfrm>
            <a:off x="4023092"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114692" name="Rectangle 4">
            <a:extLst>
              <a:ext uri="{FF2B5EF4-FFF2-40B4-BE49-F238E27FC236}">
                <a16:creationId xmlns:a16="http://schemas.microsoft.com/office/drawing/2014/main" id="{6578ADF0-4ADB-36CE-B459-5EB8B7A5E7FE}"/>
              </a:ext>
            </a:extLst>
          </p:cNvPr>
          <p:cNvSpPr>
            <a:spLocks noGrp="1" noChangeArrowheads="1"/>
          </p:cNvSpPr>
          <p:nvPr>
            <p:ph type="ftr" sz="quarter" idx="2"/>
          </p:nvPr>
        </p:nvSpPr>
        <p:spPr bwMode="auto">
          <a:xfrm>
            <a:off x="0"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114693" name="Rectangle 5">
            <a:extLst>
              <a:ext uri="{FF2B5EF4-FFF2-40B4-BE49-F238E27FC236}">
                <a16:creationId xmlns:a16="http://schemas.microsoft.com/office/drawing/2014/main" id="{8B850DAE-F70F-C994-49ED-7A8394BA4ED7}"/>
              </a:ext>
            </a:extLst>
          </p:cNvPr>
          <p:cNvSpPr>
            <a:spLocks noGrp="1" noChangeArrowheads="1"/>
          </p:cNvSpPr>
          <p:nvPr>
            <p:ph type="sldNum" sz="quarter" idx="3"/>
          </p:nvPr>
        </p:nvSpPr>
        <p:spPr bwMode="auto">
          <a:xfrm>
            <a:off x="4023092"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eaLnBrk="1" hangingPunct="1">
              <a:defRPr sz="1200">
                <a:latin typeface="Arial" panose="020B0604020202020204" pitchFamily="34" charset="0"/>
              </a:defRPr>
            </a:lvl1pPr>
          </a:lstStyle>
          <a:p>
            <a:fld id="{5BFDA9DE-2766-4E4A-9F6B-FB31DBE8434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3CDA63C-C101-CF37-7F2E-E40DEF95CEE0}"/>
              </a:ext>
            </a:extLst>
          </p:cNvPr>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3075" name="Rectangle 3">
            <a:extLst>
              <a:ext uri="{FF2B5EF4-FFF2-40B4-BE49-F238E27FC236}">
                <a16:creationId xmlns:a16="http://schemas.microsoft.com/office/drawing/2014/main" id="{82EF8F58-BCC8-03B8-4509-5923D9D54ED5}"/>
              </a:ext>
            </a:extLst>
          </p:cNvPr>
          <p:cNvSpPr>
            <a:spLocks noGrp="1" noChangeArrowheads="1"/>
          </p:cNvSpPr>
          <p:nvPr>
            <p:ph type="dt" idx="1"/>
          </p:nvPr>
        </p:nvSpPr>
        <p:spPr bwMode="auto">
          <a:xfrm>
            <a:off x="4023092"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3076" name="Rectangle 4">
            <a:extLst>
              <a:ext uri="{FF2B5EF4-FFF2-40B4-BE49-F238E27FC236}">
                <a16:creationId xmlns:a16="http://schemas.microsoft.com/office/drawing/2014/main" id="{865CD81C-D1E4-AF2D-49F0-202F79A3C1D5}"/>
              </a:ext>
            </a:extLst>
          </p:cNvPr>
          <p:cNvSpPr>
            <a:spLocks noGrp="1" noRot="1" noChangeAspect="1" noChangeArrowheads="1" noTextEdit="1"/>
          </p:cNvSpPr>
          <p:nvPr>
            <p:ph type="sldImg" idx="2"/>
          </p:nvPr>
        </p:nvSpPr>
        <p:spPr bwMode="auto">
          <a:xfrm>
            <a:off x="422275" y="704850"/>
            <a:ext cx="6257925" cy="3519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56F2F0FE-B035-AF00-D073-0C4BD3C5796C}"/>
              </a:ext>
            </a:extLst>
          </p:cNvPr>
          <p:cNvSpPr>
            <a:spLocks noGrp="1" noChangeArrowheads="1"/>
          </p:cNvSpPr>
          <p:nvPr>
            <p:ph type="body" sz="quarter" idx="3"/>
          </p:nvPr>
        </p:nvSpPr>
        <p:spPr bwMode="auto">
          <a:xfrm>
            <a:off x="710248" y="4459526"/>
            <a:ext cx="5681980" cy="422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B489A8CE-5184-287E-66FD-A1CEABFE2F07}"/>
              </a:ext>
            </a:extLst>
          </p:cNvPr>
          <p:cNvSpPr>
            <a:spLocks noGrp="1" noChangeArrowheads="1"/>
          </p:cNvSpPr>
          <p:nvPr>
            <p:ph type="ftr" sz="quarter" idx="4"/>
          </p:nvPr>
        </p:nvSpPr>
        <p:spPr bwMode="auto">
          <a:xfrm>
            <a:off x="0"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3079" name="Rectangle 7">
            <a:extLst>
              <a:ext uri="{FF2B5EF4-FFF2-40B4-BE49-F238E27FC236}">
                <a16:creationId xmlns:a16="http://schemas.microsoft.com/office/drawing/2014/main" id="{627DA71C-239B-9B00-B75F-B780F232A26E}"/>
              </a:ext>
            </a:extLst>
          </p:cNvPr>
          <p:cNvSpPr>
            <a:spLocks noGrp="1" noChangeArrowheads="1"/>
          </p:cNvSpPr>
          <p:nvPr>
            <p:ph type="sldNum" sz="quarter" idx="5"/>
          </p:nvPr>
        </p:nvSpPr>
        <p:spPr bwMode="auto">
          <a:xfrm>
            <a:off x="4023092" y="8917422"/>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eaLnBrk="1" hangingPunct="1">
              <a:defRPr sz="1200">
                <a:latin typeface="Arial" panose="020B0604020202020204" pitchFamily="34" charset="0"/>
              </a:defRPr>
            </a:lvl1pPr>
          </a:lstStyle>
          <a:p>
            <a:fld id="{C7E29E32-6A89-4372-A7B7-10C6D4B34B3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CONTEXT WE FIND SAMUEL AND SAUL IN 1 SAMUEL CHAPTER 13 FINDS SAUL PREPARING TO DO BATTLE WITH THE PHILISTINES. ISRAEL WAS OUTNUMBERED AS THEY OFTEN WERE. IMPATIENT SAUL TAKES IT UPON HIMSELF TO </a:t>
            </a:r>
            <a:r>
              <a:rPr lang="en-US"/>
              <a:t>OFFER A BURNT OFFERING AND WOULD HAVE OFFERED THE PEACE OFFERING TOO IF SAMUEL HAD NOT SHOWN UP.</a:t>
            </a:r>
            <a:endParaRPr lang="en-US" dirty="0"/>
          </a:p>
          <a:p>
            <a:endParaRPr lang="en-US" dirty="0"/>
          </a:p>
          <a:p>
            <a:r>
              <a:rPr lang="en-US" dirty="0"/>
              <a:t>13 And Samuel said to Saul, “You have done foolishly. You have not kept the command of the LORD your God, with which he commanded you. For then the LORD would have established your kingdom over Israel forever.</a:t>
            </a:r>
          </a:p>
          <a:p>
            <a:endParaRPr lang="en-US" dirty="0"/>
          </a:p>
          <a:p>
            <a:r>
              <a:rPr lang="en-US" dirty="0"/>
              <a:t>14 But now your kingdom shall not continue. The LORD has sought out a man after his own heart, and the LORD has commanded him to be prince over his people, because you have not kept what the LORD commanded you.”</a:t>
            </a:r>
          </a:p>
        </p:txBody>
      </p:sp>
      <p:sp>
        <p:nvSpPr>
          <p:cNvPr id="4" name="Slide Number Placeholder 3"/>
          <p:cNvSpPr>
            <a:spLocks noGrp="1"/>
          </p:cNvSpPr>
          <p:nvPr>
            <p:ph type="sldNum" sz="quarter" idx="10"/>
          </p:nvPr>
        </p:nvSpPr>
        <p:spPr/>
        <p:txBody>
          <a:bodyPr/>
          <a:lstStyle/>
          <a:p>
            <a:fld id="{121496B9-B214-4194-B102-39BEAAFFFBDF}" type="slidenum">
              <a:rPr lang="en-US" smtClean="0"/>
              <a:t>1</a:t>
            </a:fld>
            <a:endParaRPr lang="en-US" dirty="0"/>
          </a:p>
        </p:txBody>
      </p:sp>
    </p:spTree>
    <p:extLst>
      <p:ext uri="{BB962C8B-B14F-4D97-AF65-F5344CB8AC3E}">
        <p14:creationId xmlns:p14="http://schemas.microsoft.com/office/powerpoint/2010/main" val="2487351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AFB75-2EFA-F186-1120-1FD1C4F2264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D66578-4297-17E2-6D39-94A3BD9B64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580802-5A05-DDE9-4425-B7C95BB64BE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14 “I am the good shepherd; I know my own sheep, and they know me, 15 just as my Father knows me and I know the Father. So I sacrifice my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a:effectLst/>
              <a:latin typeface="Book Antiqua" panose="02040602050305030304" pitchFamily="18"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And this wasn’t just a head-level, theoretical trust in God. As his psalms demonstrate over and over, David personally knew God at a heart level. Far from perfect, David was nonetheless a “man after [God’s] own heart” (1 Sam. 13:14).</a:t>
            </a:r>
          </a:p>
          <a:p>
            <a:pPr algn="l" fontAlgn="base"/>
            <a:endParaRPr lang="en-US"/>
          </a:p>
        </p:txBody>
      </p:sp>
      <p:sp>
        <p:nvSpPr>
          <p:cNvPr id="4" name="Slide Number Placeholder 3">
            <a:extLst>
              <a:ext uri="{FF2B5EF4-FFF2-40B4-BE49-F238E27FC236}">
                <a16:creationId xmlns:a16="http://schemas.microsoft.com/office/drawing/2014/main" id="{A4D48055-E4F1-945F-4A97-E7F0D6CE5A1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7684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ACF16A-AAC1-7B23-32CA-ABC0C92418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08425E-AC03-7269-B9A3-AC2D57E7E8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8A3B70-30FD-0F0B-FDEF-778815CF27F3}"/>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14 “I am the good shepherd; I know my own sheep, and they know me, 15 just as my Father knows me and I know the Father. So I sacrifice my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a:effectLst/>
              <a:latin typeface="Book Antiqua" panose="02040602050305030304" pitchFamily="18"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And this wasn’t just a head-level, theoretical trust in God. As his psalms demonstrate over and over, David personally knew God at a heart level. Far from perfect, David was nonetheless a “man after [God’s] own heart” (1 Sam. 13:14).</a:t>
            </a:r>
          </a:p>
          <a:p>
            <a:pPr algn="l" fontAlgn="base"/>
            <a:endParaRPr lang="en-US"/>
          </a:p>
        </p:txBody>
      </p:sp>
      <p:sp>
        <p:nvSpPr>
          <p:cNvPr id="4" name="Slide Number Placeholder 3">
            <a:extLst>
              <a:ext uri="{FF2B5EF4-FFF2-40B4-BE49-F238E27FC236}">
                <a16:creationId xmlns:a16="http://schemas.microsoft.com/office/drawing/2014/main" id="{E01844FF-89AB-AC47-6BBF-D6773BF41387}"/>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6897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A1F9C7-ABD2-C32B-A606-5FC1455969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C9C1D6-8E55-A1CD-6841-91E8491E2E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B86225-5F03-13C9-D139-17F08BA630E0}"/>
              </a:ext>
            </a:extLst>
          </p:cNvPr>
          <p:cNvSpPr>
            <a:spLocks noGrp="1"/>
          </p:cNvSpPr>
          <p:nvPr>
            <p:ph type="body" idx="1"/>
          </p:nvPr>
        </p:nvSpPr>
        <p:spPr/>
        <p:txBody>
          <a:bodyPr/>
          <a:lstStyle/>
          <a:p>
            <a:pPr marL="0" marR="0">
              <a:spcBef>
                <a:spcPts val="0"/>
              </a:spcBef>
              <a:spcAft>
                <a:spcPts val="0"/>
              </a:spcAft>
            </a:pPr>
            <a:r>
              <a:rPr lang="en-US" sz="1800" kern="100">
                <a:effectLst/>
                <a:latin typeface="Aptos" panose="020B0004020202020204" pitchFamily="34" charset="0"/>
                <a:ea typeface="Aptos" panose="020B0004020202020204" pitchFamily="34" charset="0"/>
                <a:cs typeface="Times New Roman" panose="02020603050405020304" pitchFamily="18" charset="0"/>
              </a:rPr>
              <a:t>David makes a conscious choice here. He chooses to dwell in God’s house, with God. Not just when things are going well, when the sun is shining and nothing hurts. But in the shadow-filled valleys and worst times of his life, he will live in the conviction that the </a:t>
            </a:r>
            <a:r>
              <a:rPr lang="en-US" sz="1800" i="1" kern="100">
                <a:effectLst/>
                <a:latin typeface="Aptos" panose="020B0004020202020204" pitchFamily="34" charset="0"/>
                <a:ea typeface="Aptos" panose="020B0004020202020204" pitchFamily="34" charset="0"/>
                <a:cs typeface="Times New Roman" panose="02020603050405020304" pitchFamily="18" charset="0"/>
              </a:rPr>
              <a:t>Lord</a:t>
            </a:r>
            <a:r>
              <a:rPr lang="en-US" sz="1800" kern="100">
                <a:effectLst/>
                <a:latin typeface="Aptos" panose="020B0004020202020204" pitchFamily="34" charset="0"/>
                <a:ea typeface="Aptos" panose="020B0004020202020204" pitchFamily="34" charset="0"/>
                <a:cs typeface="Times New Roman" panose="02020603050405020304" pitchFamily="18" charset="0"/>
              </a:rPr>
              <a:t> is his Shepherd.</a:t>
            </a:r>
          </a:p>
          <a:p>
            <a:pPr marL="0" marR="0">
              <a:spcBef>
                <a:spcPts val="0"/>
              </a:spcBef>
              <a:spcAft>
                <a:spcPts val="0"/>
              </a:spcAft>
            </a:pPr>
            <a:r>
              <a:rPr lang="en-US" sz="1800" kern="100">
                <a:effectLst/>
                <a:latin typeface="Aptos" panose="020B0004020202020204" pitchFamily="34" charset="0"/>
                <a:ea typeface="Aptos" panose="020B0004020202020204" pitchFamily="34" charset="0"/>
                <a:cs typeface="Times New Roman" panose="02020603050405020304" pitchFamily="18" charset="0"/>
              </a:rPr>
              <a:t>How about you? Will you choose Jesus as your Shepherd and to dwell in his house all the days of your life?</a:t>
            </a:r>
          </a:p>
          <a:p>
            <a:pPr algn="l" fontAlgn="base"/>
            <a:endParaRPr lang="en-US"/>
          </a:p>
        </p:txBody>
      </p:sp>
      <p:sp>
        <p:nvSpPr>
          <p:cNvPr id="4" name="Slide Number Placeholder 3">
            <a:extLst>
              <a:ext uri="{FF2B5EF4-FFF2-40B4-BE49-F238E27FC236}">
                <a16:creationId xmlns:a16="http://schemas.microsoft.com/office/drawing/2014/main" id="{41C96A4B-A1B6-2111-8791-778BF2F04538}"/>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07526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From start to finish, the Bible is packed with accounts of people who found themselves in situations beyond human aid. Difficulties in their lives were opportunities for them to turn or return to God, as they are for us as well. That much-needed opportunity is one of the many reasons the Bible continues to be relevant for us today in the 21</a:t>
            </a:r>
            <a:r>
              <a:rPr lang="en-US" sz="18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century and will continue as long as humans walk the earth.</a:t>
            </a:r>
          </a:p>
          <a:p>
            <a:pPr marL="0" marR="0">
              <a:spcBef>
                <a:spcPts val="0"/>
              </a:spcBef>
              <a:spcAft>
                <a:spcPts val="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Word of God is a true account of how a merciful God moves throughout history and it reveals lives of real people, living in a real time and who struggled with real problems just like we do—and who chose to trust and follow God during times of trial, just as we can too. Their accounts and ours may vary in the details, but they share common threads.</a:t>
            </a:r>
          </a:p>
          <a:p>
            <a:pPr marL="0" marR="0">
              <a:spcBef>
                <a:spcPts val="0"/>
              </a:spcBef>
              <a:spcAft>
                <a:spcPts val="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lgn="l" fontAlgn="base"/>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183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I want to look at three common threads through the lens of David’s remarkable prose here in Psalms 23 – they are:</a:t>
            </a:r>
          </a:p>
          <a:p>
            <a:pPr marL="342900" marR="0" lvl="0" indent="-342900">
              <a:spcBef>
                <a:spcPts val="0"/>
              </a:spcBef>
              <a:spcAft>
                <a:spcPts val="0"/>
              </a:spcAft>
              <a:buSzPts val="1000"/>
              <a:buFont typeface="Symbol" pitchFamily="2" charset="2"/>
              <a:buChar char=""/>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They find themselves in a situation their own human power cannot resolve.</a:t>
            </a:r>
          </a:p>
          <a:p>
            <a:pPr marL="342900" marR="0" lvl="0" indent="-342900">
              <a:spcBef>
                <a:spcPts val="0"/>
              </a:spcBef>
              <a:spcAft>
                <a:spcPts val="0"/>
              </a:spcAft>
              <a:buSzPts val="1000"/>
              <a:buFont typeface="Symbol" pitchFamily="2" charset="2"/>
              <a:buChar char=""/>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They have to trust in God in their hour of need.</a:t>
            </a:r>
          </a:p>
          <a:p>
            <a:pPr marL="342900" marR="0" lvl="0" indent="-342900">
              <a:spcBef>
                <a:spcPts val="0"/>
              </a:spcBef>
              <a:spcAft>
                <a:spcPts val="0"/>
              </a:spcAft>
              <a:buSzPts val="1000"/>
              <a:buFont typeface="Symbol" pitchFamily="2" charset="2"/>
              <a:buChar char=""/>
              <a:tabLst>
                <a:tab pos="457200" algn="l"/>
              </a:tabLs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They can trust in God because they have a close, personal relationship with Him.</a:t>
            </a:r>
          </a:p>
          <a:p>
            <a:pPr marL="342900" marR="0" lvl="0" indent="-342900">
              <a:spcBef>
                <a:spcPts val="0"/>
              </a:spcBef>
              <a:spcAft>
                <a:spcPts val="0"/>
              </a:spcAft>
              <a:buSzPts val="1000"/>
              <a:buFont typeface="Symbol" pitchFamily="2" charset="2"/>
              <a:buChar char=""/>
              <a:tabLst>
                <a:tab pos="457200" algn="l"/>
              </a:tabLs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200" i="1" kern="100" dirty="0">
                <a:effectLst/>
                <a:latin typeface="Aptos" panose="020B0004020202020204" pitchFamily="34" charset="0"/>
                <a:ea typeface="Aptos" panose="020B0004020202020204" pitchFamily="34" charset="0"/>
                <a:cs typeface="Times New Roman" panose="02020603050405020304" pitchFamily="18" charset="0"/>
              </a:rPr>
              <a:t>“The Psalms range all over the emotional map: joy, sorrow, awe, anger, fear, desperation, despondency, praise, hopefulness.”</a:t>
            </a:r>
          </a:p>
          <a:p>
            <a:pPr marL="0" marR="0">
              <a:spcBef>
                <a:spcPts val="0"/>
              </a:spcBef>
              <a:spcAft>
                <a:spcPts val="0"/>
              </a:spcAft>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Psalm 23 is a psalm of David and one of the most well-known psalms because it is a psalm of security, comfort, and hope and we often read at times of sorrow and death. Let’s dive into this psalm and mine some gold as we unpack our three common threads.</a:t>
            </a:r>
          </a:p>
          <a:p>
            <a:pPr algn="l" fontAlgn="base"/>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94919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u="none" strike="noStrike" dirty="0">
                <a:solidFill>
                  <a:srgbClr val="000000"/>
                </a:solidFill>
                <a:effectLst/>
                <a:latin typeface="ui-sans-serif"/>
              </a:rPr>
              <a:t>Reading about David's life not only shows show us </a:t>
            </a:r>
            <a:r>
              <a:rPr lang="en-US" b="0" i="1" u="none" strike="noStrike" dirty="0">
                <a:solidFill>
                  <a:srgbClr val="000000"/>
                </a:solidFill>
                <a:effectLst/>
                <a:latin typeface="ui-sans-serif"/>
              </a:rPr>
              <a:t>why</a:t>
            </a:r>
            <a:r>
              <a:rPr lang="en-US" b="0" i="0" u="none" strike="noStrike" dirty="0">
                <a:solidFill>
                  <a:srgbClr val="000000"/>
                </a:solidFill>
                <a:effectLst/>
                <a:latin typeface="ui-sans-serif"/>
              </a:rPr>
              <a:t> he was called a man after God's own heart, but may help us see the characteristics that we should look for in ourselves, as followers of Christ who are also after God's own heart.</a:t>
            </a:r>
          </a:p>
          <a:p>
            <a:pPr>
              <a:buNone/>
            </a:pPr>
            <a:br>
              <a:rPr lang="en-US" dirty="0"/>
            </a:br>
            <a:r>
              <a:rPr lang="en-US" dirty="0"/>
              <a:t>Has that ever happened to you? </a:t>
            </a:r>
          </a:p>
          <a:p>
            <a:pPr>
              <a:buNone/>
            </a:pPr>
            <a:endParaRPr lang="en-US" dirty="0"/>
          </a:p>
          <a:p>
            <a:pPr>
              <a:buNone/>
            </a:pPr>
            <a:r>
              <a:rPr lang="en-US" dirty="0"/>
              <a:t>Be it health or financial or spiritual crisis we can see our way through those situations like David did.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4515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9CBA4-26A2-3463-C1B6-FB14823C4B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E1002B-A24B-7439-D04D-3D7AF4157B6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BE5E34-AC2B-6027-7961-4154CBDA8E6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b="0" i="0" u="none" strike="noStrike" dirty="0">
                <a:solidFill>
                  <a:srgbClr val="0A0A0A"/>
                </a:solidFill>
                <a:effectLst/>
                <a:latin typeface="Nunito" panose="020F0502020204030204" pitchFamily="34" charset="0"/>
              </a:rPr>
              <a:t>When we read, “You prepare a table before me in the presence of my enemies,” it paints a vivid picture of God’s care. Imagine being invited to a royal banquet where God Himself is the host. No matter the troubles and adversities around us, we find comfort, nourishment, and abundance at His table. </a:t>
            </a: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As an example, this could fit when David was literally living in the wilderness and running for his life from his king, even though he proved over and over to be the king’s most loyal subject.</a:t>
            </a:r>
          </a:p>
          <a:p>
            <a:pPr algn="l" fontAlgn="base"/>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dirty="0">
                <a:effectLst/>
                <a:latin typeface="Aptos" panose="020B0004020202020204" pitchFamily="34" charset="0"/>
                <a:ea typeface="Aptos" panose="020B0004020202020204" pitchFamily="34" charset="0"/>
                <a:cs typeface="Times New Roman" panose="02020603050405020304" pitchFamily="18" charset="0"/>
              </a:rPr>
              <a:t>His job on his father’s farm had been as shepherd, a keeper of sheep. He knew and performed his job well, knowing both the gentle care of the flock as well as the courage and skill to defend the sheep from attackers such as lions and bears. Now, David found himself in the place of a sheep needing protection.</a:t>
            </a:r>
          </a:p>
          <a:p>
            <a:pPr algn="l" fontAlgn="base"/>
            <a:endParaRPr lang="en-US" dirty="0"/>
          </a:p>
          <a:p>
            <a:pPr algn="l" fontAlgn="base"/>
            <a:endParaRPr lang="en-US" dirty="0"/>
          </a:p>
        </p:txBody>
      </p:sp>
      <p:sp>
        <p:nvSpPr>
          <p:cNvPr id="4" name="Slide Number Placeholder 3">
            <a:extLst>
              <a:ext uri="{FF2B5EF4-FFF2-40B4-BE49-F238E27FC236}">
                <a16:creationId xmlns:a16="http://schemas.microsoft.com/office/drawing/2014/main" id="{8414DFE3-BF8C-57FC-CC9A-EFE7BDD2481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16287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AE278-ED1D-4618-6EFC-E7F73C9B2A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B7B2EF-D2CB-81F7-E9DE-A9C3A2EF72B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C2CB7F-F658-7C56-E026-5DA9C9F9DD76}"/>
              </a:ext>
            </a:extLst>
          </p:cNvPr>
          <p:cNvSpPr>
            <a:spLocks noGrp="1"/>
          </p:cNvSpPr>
          <p:nvPr>
            <p:ph type="body" idx="1"/>
          </p:nvPr>
        </p:nvSpPr>
        <p:spPr/>
        <p:txBody>
          <a:bodyPr/>
          <a:lstStyle/>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David is forced to depend upon God entirely to restore his soul and lead him safely to rest in green pastures and walk beside still waters. Have you ever found yourself in such a situation, needing to trust in God as your shepherd?</a:t>
            </a:r>
          </a:p>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 encourage you to think about the times in David’s life when he was at his best. Confronting a fearsome warrior (Goliath) whom no one else would dare face. Refusing to kill the king who was mercilessly hunting him. Humbling himself before the prophet who tells him to repent of the sins he thought he’d gotten away with. Each moment of David’s success comes back to his clarity that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the Lord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is the shepherd.</a:t>
            </a:r>
          </a:p>
          <a:p>
            <a:pPr marL="0" marR="0">
              <a:spcBef>
                <a:spcPts val="0"/>
              </a:spcBef>
              <a:spcAft>
                <a:spcPts val="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Regarding Goliath, David explained, “The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Lord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who rescued me from the paw of the lion and the paw of the bear will rescue me from the hand of this Philistine” (1 Sam. 17:37). Regarding the king trying to kill him, David reasoned, “The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Lord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forbid that I should lay a hand on the Lord’s anointed” (1 Sam. 26:11). Regarding the prophet’s message that David needed to repent of his sins, he responded by saying, “I have sinned against the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Lord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(2 Sam. 12:13). He was even willing to put being king on hold, never rushing the process or trying to seize the throne because he knew he would become king when </a:t>
            </a:r>
            <a:r>
              <a:rPr lang="en-US" sz="1800" i="1" kern="100" dirty="0">
                <a:effectLst/>
                <a:latin typeface="Aptos" panose="020B0004020202020204" pitchFamily="34" charset="0"/>
                <a:ea typeface="Aptos" panose="020B0004020202020204" pitchFamily="34" charset="0"/>
                <a:cs typeface="Times New Roman" panose="02020603050405020304" pitchFamily="18" charset="0"/>
              </a:rPr>
              <a:t>God</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decided the time was right.</a:t>
            </a:r>
          </a:p>
          <a:p>
            <a:pPr marL="0" marR="0">
              <a:spcBef>
                <a:spcPts val="0"/>
              </a:spcBef>
              <a:spcAft>
                <a:spcPts val="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He knew that God’s rod and staff, tools shepherds had on hand to protect their flocks from harm, would protect him. What he and other faithful followers of God throughout history understood at a heart level was that if we trust the unknown future to a known God in both good and bad times, his power can and will be made manifest in our weakness.</a:t>
            </a:r>
          </a:p>
          <a:p>
            <a:pPr algn="l" fontAlgn="base"/>
            <a:endParaRPr lang="en-US" dirty="0"/>
          </a:p>
        </p:txBody>
      </p:sp>
      <p:sp>
        <p:nvSpPr>
          <p:cNvPr id="4" name="Slide Number Placeholder 3">
            <a:extLst>
              <a:ext uri="{FF2B5EF4-FFF2-40B4-BE49-F238E27FC236}">
                <a16:creationId xmlns:a16="http://schemas.microsoft.com/office/drawing/2014/main" id="{63A69021-6E07-A312-A571-505155DABCB6}"/>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9340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1108B-6B0C-BCF7-83AE-C21B58C612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C1E0B9-2922-ABFF-EB4C-81C13DF690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F2A00D-E71B-C632-4A43-C24B6B11154D}"/>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14 “I am the good shepherd; I know my own sheep, and they know me, 15 just as my Father knows me and I know the Father. So I sacrifice my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a:effectLst/>
              <a:latin typeface="Book Antiqua" panose="02040602050305030304" pitchFamily="18"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And this wasn’t just a head-level, theoretical trust in God. As his psalms demonstrate over and over, David personally knew God at a heart level. Far from perfect, David was nonetheless a “man after [God’s] own heart” (1 Sam. 13:14).</a:t>
            </a:r>
          </a:p>
          <a:p>
            <a:pPr algn="l" fontAlgn="base"/>
            <a:endParaRPr lang="en-US"/>
          </a:p>
        </p:txBody>
      </p:sp>
      <p:sp>
        <p:nvSpPr>
          <p:cNvPr id="4" name="Slide Number Placeholder 3">
            <a:extLst>
              <a:ext uri="{FF2B5EF4-FFF2-40B4-BE49-F238E27FC236}">
                <a16:creationId xmlns:a16="http://schemas.microsoft.com/office/drawing/2014/main" id="{69D51B08-2791-A4B5-0CE8-BD4EDCF4255A}"/>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82395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BBB576-B736-3598-7DFA-8D7D55AF5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F0443B-5458-117C-57CA-36F7369BA7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1B78F5-5F11-BAB0-82BF-FE3C2577174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14 “I am the good shepherd; I know my own sheep, and they know me, 15 just as my Father knows me and I know the Father. So I sacrifice my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a:effectLst/>
              <a:latin typeface="Book Antiqua" panose="02040602050305030304" pitchFamily="18"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And this wasn’t just a head-level, theoretical trust in God. As his psalms demonstrate over and over, David personally knew God at a heart level. Far from perfect, David was nonetheless a “man after [God’s] own heart” (1 Sam. 13:14).</a:t>
            </a:r>
          </a:p>
          <a:p>
            <a:pPr algn="l" fontAlgn="base"/>
            <a:endParaRPr lang="en-US"/>
          </a:p>
        </p:txBody>
      </p:sp>
      <p:sp>
        <p:nvSpPr>
          <p:cNvPr id="4" name="Slide Number Placeholder 3">
            <a:extLst>
              <a:ext uri="{FF2B5EF4-FFF2-40B4-BE49-F238E27FC236}">
                <a16:creationId xmlns:a16="http://schemas.microsoft.com/office/drawing/2014/main" id="{D89595D3-6DA1-4E98-7413-0A7F29D00343}"/>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2899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E481E-3B2B-3E07-2E27-153029B472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48D83D-BA9A-75E4-E04B-482A0F0ED5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B6ECB2-6F6A-721D-5A87-1858388385D0}"/>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14 “I am the good shepherd; I know my own sheep, and they know me, 15 just as my Father knows me and I know the Father. So I sacrifice my life for the sheep.</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00">
              <a:effectLst/>
              <a:latin typeface="Book Antiqua" panose="02040602050305030304" pitchFamily="18" charset="0"/>
              <a:ea typeface="Aptos" panose="020B0004020202020204" pitchFamily="34"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00">
                <a:effectLst/>
                <a:latin typeface="Book Antiqua" panose="02040602050305030304" pitchFamily="18" charset="0"/>
                <a:ea typeface="Aptos" panose="020B0004020202020204" pitchFamily="34" charset="0"/>
                <a:cs typeface="Times New Roman" panose="02020603050405020304" pitchFamily="18" charset="0"/>
              </a:rPr>
              <a:t>And this wasn’t just a head-level, theoretical trust in God. As his psalms demonstrate over and over, David personally knew God at a heart level. Far from perfect, David was nonetheless a “man after [God’s] own heart” (1 Sam. 13:14).</a:t>
            </a:r>
          </a:p>
          <a:p>
            <a:pPr algn="l" fontAlgn="base"/>
            <a:endParaRPr lang="en-US"/>
          </a:p>
        </p:txBody>
      </p:sp>
      <p:sp>
        <p:nvSpPr>
          <p:cNvPr id="4" name="Slide Number Placeholder 3">
            <a:extLst>
              <a:ext uri="{FF2B5EF4-FFF2-40B4-BE49-F238E27FC236}">
                <a16:creationId xmlns:a16="http://schemas.microsoft.com/office/drawing/2014/main" id="{DBD607FD-7B21-9983-002F-3433888DEBDE}"/>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1496B9-B214-4194-B102-39BEAAFFFBD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0546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EC86E-05E4-4AD7-B5C1-A8DEAB0AA9CF}"/>
              </a:ext>
            </a:extLst>
          </p:cNvPr>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DF4C50C-5A2F-4B58-AD4C-E2CEA6AC8DA8}"/>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05204360-C377-4F30-91C5-EE981CAB6136}"/>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9DE9BA09-63B7-483E-9B73-E46D1DE0477E}"/>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428B8262-2A6E-4E1C-9CEA-04626847F13A}"/>
              </a:ext>
            </a:extLst>
          </p:cNvPr>
          <p:cNvSpPr>
            <a:spLocks noGrp="1"/>
          </p:cNvSpPr>
          <p:nvPr>
            <p:ph type="sldNum" sz="quarter" idx="12"/>
          </p:nvPr>
        </p:nvSpPr>
        <p:spPr/>
        <p:txBody>
          <a:bodyPr/>
          <a:lstStyle/>
          <a:p>
            <a:fld id="{CC809678-4740-42C6-80DF-1754FF74074A}" type="slidenum">
              <a:rPr lang="en-US" altLang="en-US" smtClean="0"/>
              <a:pPr/>
              <a:t>‹#›</a:t>
            </a:fld>
            <a:endParaRPr lang="en-US" altLang="en-US"/>
          </a:p>
        </p:txBody>
      </p:sp>
    </p:spTree>
    <p:extLst>
      <p:ext uri="{BB962C8B-B14F-4D97-AF65-F5344CB8AC3E}">
        <p14:creationId xmlns:p14="http://schemas.microsoft.com/office/powerpoint/2010/main" val="37861850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25D66-8B5D-44DF-8448-559A00E6EB0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A0F701-E8D5-4120-B1E7-39430E50E0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C34B91-7A8B-4F4E-ABA1-C79134A39BF4}"/>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A3A06512-A616-4A6F-B64F-2CB491B83730}"/>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B9AD3623-2BD0-4A74-8E06-3AF0CC325676}"/>
              </a:ext>
            </a:extLst>
          </p:cNvPr>
          <p:cNvSpPr>
            <a:spLocks noGrp="1"/>
          </p:cNvSpPr>
          <p:nvPr>
            <p:ph type="sldNum" sz="quarter" idx="12"/>
          </p:nvPr>
        </p:nvSpPr>
        <p:spPr/>
        <p:txBody>
          <a:bodyPr/>
          <a:lstStyle/>
          <a:p>
            <a:fld id="{E09FB40C-23E3-4791-BE76-85C93F00DB4B}" type="slidenum">
              <a:rPr lang="en-US" altLang="en-US" smtClean="0"/>
              <a:pPr/>
              <a:t>‹#›</a:t>
            </a:fld>
            <a:endParaRPr lang="en-US" altLang="en-US"/>
          </a:p>
        </p:txBody>
      </p:sp>
    </p:spTree>
    <p:extLst>
      <p:ext uri="{BB962C8B-B14F-4D97-AF65-F5344CB8AC3E}">
        <p14:creationId xmlns:p14="http://schemas.microsoft.com/office/powerpoint/2010/main" val="2551568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C0B3A6-6F34-4AC4-A3D4-5ACC1DB51BF0}"/>
              </a:ext>
            </a:extLst>
          </p:cNvPr>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68BEF5-6561-4584-A7E5-EF69BA7A8CD7}"/>
              </a:ext>
            </a:extLst>
          </p:cNvPr>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A5AD02-0D25-44B9-8C0B-19467E522527}"/>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24055BCF-D429-4676-8B0E-82E3F31FC4A5}"/>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427F4D6C-B382-4B5D-BC78-C071C300DEB8}"/>
              </a:ext>
            </a:extLst>
          </p:cNvPr>
          <p:cNvSpPr>
            <a:spLocks noGrp="1"/>
          </p:cNvSpPr>
          <p:nvPr>
            <p:ph type="sldNum" sz="quarter" idx="12"/>
          </p:nvPr>
        </p:nvSpPr>
        <p:spPr/>
        <p:txBody>
          <a:bodyPr/>
          <a:lstStyle/>
          <a:p>
            <a:fld id="{0CB230A5-B2A3-4905-9868-DF51BE94F6DE}" type="slidenum">
              <a:rPr lang="en-US" altLang="en-US" smtClean="0"/>
              <a:pPr/>
              <a:t>‹#›</a:t>
            </a:fld>
            <a:endParaRPr lang="en-US" altLang="en-US"/>
          </a:p>
        </p:txBody>
      </p:sp>
    </p:spTree>
    <p:extLst>
      <p:ext uri="{BB962C8B-B14F-4D97-AF65-F5344CB8AC3E}">
        <p14:creationId xmlns:p14="http://schemas.microsoft.com/office/powerpoint/2010/main" val="307544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0021C-09D9-48AC-8D62-09CD90099BC8}"/>
              </a:ext>
            </a:extLst>
          </p:cNvPr>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354F9FF5-284F-40E5-B265-D05ABDF528B4}"/>
              </a:ext>
            </a:extLst>
          </p:cNvPr>
          <p:cNvSpPr>
            <a:spLocks noGrp="1"/>
          </p:cNvSpPr>
          <p:nvPr>
            <p:ph idx="1"/>
          </p:nvPr>
        </p:nvSpPr>
        <p:spPr/>
        <p:txBody>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4427C6B-D519-4134-86F3-4E6315742EBC}"/>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3FC0009A-3541-4D3F-893A-B1F12BA58A1A}"/>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71869656-83CA-4B0D-942A-A2264580FC37}"/>
              </a:ext>
            </a:extLst>
          </p:cNvPr>
          <p:cNvSpPr>
            <a:spLocks noGrp="1"/>
          </p:cNvSpPr>
          <p:nvPr>
            <p:ph type="sldNum" sz="quarter" idx="12"/>
          </p:nvPr>
        </p:nvSpPr>
        <p:spPr/>
        <p:txBody>
          <a:bodyPr/>
          <a:lstStyle/>
          <a:p>
            <a:fld id="{6ED36302-403D-4C96-BEF5-91901C0E2E09}" type="slidenum">
              <a:rPr lang="en-US" altLang="en-US" smtClean="0"/>
              <a:pPr/>
              <a:t>‹#›</a:t>
            </a:fld>
            <a:endParaRPr lang="en-US" altLang="en-US"/>
          </a:p>
        </p:txBody>
      </p:sp>
    </p:spTree>
    <p:extLst>
      <p:ext uri="{BB962C8B-B14F-4D97-AF65-F5344CB8AC3E}">
        <p14:creationId xmlns:p14="http://schemas.microsoft.com/office/powerpoint/2010/main" val="1347653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C4D53-ED78-4EA2-9574-05608CAD8F16}"/>
              </a:ext>
            </a:extLst>
          </p:cNvPr>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4C90FE2-BEDA-4B58-B716-C0C269022012}"/>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4D307C-EBF5-4E1B-98EB-AE8621C5E8CE}"/>
              </a:ext>
            </a:extLst>
          </p:cNvPr>
          <p:cNvSpPr>
            <a:spLocks noGrp="1"/>
          </p:cNvSpPr>
          <p:nvPr>
            <p:ph type="dt" sz="half" idx="10"/>
          </p:nvPr>
        </p:nvSpPr>
        <p:spPr/>
        <p:txBody>
          <a:bodyPr/>
          <a:lstStyle/>
          <a:p>
            <a:endParaRPr lang="en-US" altLang="en-US"/>
          </a:p>
        </p:txBody>
      </p:sp>
      <p:sp>
        <p:nvSpPr>
          <p:cNvPr id="5" name="Footer Placeholder 4">
            <a:extLst>
              <a:ext uri="{FF2B5EF4-FFF2-40B4-BE49-F238E27FC236}">
                <a16:creationId xmlns:a16="http://schemas.microsoft.com/office/drawing/2014/main" id="{0D3F2D38-CC72-4528-9FC3-1D67E2D88E89}"/>
              </a:ext>
            </a:extLst>
          </p:cNvPr>
          <p:cNvSpPr>
            <a:spLocks noGrp="1"/>
          </p:cNvSpPr>
          <p:nvPr>
            <p:ph type="ftr" sz="quarter" idx="11"/>
          </p:nvPr>
        </p:nvSpPr>
        <p:spPr/>
        <p:txBody>
          <a:bodyPr/>
          <a:lstStyle/>
          <a:p>
            <a:endParaRPr lang="en-US" altLang="en-US"/>
          </a:p>
        </p:txBody>
      </p:sp>
      <p:sp>
        <p:nvSpPr>
          <p:cNvPr id="6" name="Slide Number Placeholder 5">
            <a:extLst>
              <a:ext uri="{FF2B5EF4-FFF2-40B4-BE49-F238E27FC236}">
                <a16:creationId xmlns:a16="http://schemas.microsoft.com/office/drawing/2014/main" id="{2EEC271A-AA5D-42A4-92B7-2C0AA5B362E5}"/>
              </a:ext>
            </a:extLst>
          </p:cNvPr>
          <p:cNvSpPr>
            <a:spLocks noGrp="1"/>
          </p:cNvSpPr>
          <p:nvPr>
            <p:ph type="sldNum" sz="quarter" idx="12"/>
          </p:nvPr>
        </p:nvSpPr>
        <p:spPr/>
        <p:txBody>
          <a:bodyPr/>
          <a:lstStyle/>
          <a:p>
            <a:fld id="{3C29C1DC-26AE-4DC3-93B9-4F1A510861A7}" type="slidenum">
              <a:rPr lang="en-US" altLang="en-US" smtClean="0"/>
              <a:pPr/>
              <a:t>‹#›</a:t>
            </a:fld>
            <a:endParaRPr lang="en-US" altLang="en-US"/>
          </a:p>
        </p:txBody>
      </p:sp>
    </p:spTree>
    <p:extLst>
      <p:ext uri="{BB962C8B-B14F-4D97-AF65-F5344CB8AC3E}">
        <p14:creationId xmlns:p14="http://schemas.microsoft.com/office/powerpoint/2010/main" val="335334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14E50-6ED0-441E-AD04-0BE21D5CC0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816EE5-B573-4D9C-8C39-87FCAD6BEE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E49C3D-0AE9-4DC8-94D1-95CF3F792C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078FA9-903D-4F74-8D29-02F74B244B96}"/>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D92B8223-440A-4642-930B-2F8FCB1C1192}"/>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DA3425F2-6C00-41DD-B6F4-1BA078BEEA16}"/>
              </a:ext>
            </a:extLst>
          </p:cNvPr>
          <p:cNvSpPr>
            <a:spLocks noGrp="1"/>
          </p:cNvSpPr>
          <p:nvPr>
            <p:ph type="sldNum" sz="quarter" idx="12"/>
          </p:nvPr>
        </p:nvSpPr>
        <p:spPr/>
        <p:txBody>
          <a:bodyPr/>
          <a:lstStyle/>
          <a:p>
            <a:fld id="{03BD8C48-A5EE-46D3-80CB-2330FD27B758}" type="slidenum">
              <a:rPr lang="en-US" altLang="en-US" smtClean="0"/>
              <a:pPr/>
              <a:t>‹#›</a:t>
            </a:fld>
            <a:endParaRPr lang="en-US" altLang="en-US"/>
          </a:p>
        </p:txBody>
      </p:sp>
    </p:spTree>
    <p:extLst>
      <p:ext uri="{BB962C8B-B14F-4D97-AF65-F5344CB8AC3E}">
        <p14:creationId xmlns:p14="http://schemas.microsoft.com/office/powerpoint/2010/main" val="42319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5E301-822A-411F-A02B-CC432252B2CB}"/>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7183-128D-4F3E-940A-352072A8A483}"/>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126480A-B73F-451F-9D56-3017D4BC31CA}"/>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2F1819-8815-43DF-9BAD-52B09A952323}"/>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AEEE447-9B7B-4CCC-8F15-7D9C96AC1A2A}"/>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91198A-6F17-4F41-B0F0-C743F5C76958}"/>
              </a:ext>
            </a:extLst>
          </p:cNvPr>
          <p:cNvSpPr>
            <a:spLocks noGrp="1"/>
          </p:cNvSpPr>
          <p:nvPr>
            <p:ph type="dt" sz="half" idx="10"/>
          </p:nvPr>
        </p:nvSpPr>
        <p:spPr/>
        <p:txBody>
          <a:bodyPr/>
          <a:lstStyle/>
          <a:p>
            <a:endParaRPr lang="en-US" altLang="en-US"/>
          </a:p>
        </p:txBody>
      </p:sp>
      <p:sp>
        <p:nvSpPr>
          <p:cNvPr id="8" name="Footer Placeholder 7">
            <a:extLst>
              <a:ext uri="{FF2B5EF4-FFF2-40B4-BE49-F238E27FC236}">
                <a16:creationId xmlns:a16="http://schemas.microsoft.com/office/drawing/2014/main" id="{EB7110D0-8FD2-4BBD-98DD-67FEC7831BEC}"/>
              </a:ext>
            </a:extLst>
          </p:cNvPr>
          <p:cNvSpPr>
            <a:spLocks noGrp="1"/>
          </p:cNvSpPr>
          <p:nvPr>
            <p:ph type="ftr" sz="quarter" idx="11"/>
          </p:nvPr>
        </p:nvSpPr>
        <p:spPr/>
        <p:txBody>
          <a:bodyPr/>
          <a:lstStyle/>
          <a:p>
            <a:endParaRPr lang="en-US" altLang="en-US"/>
          </a:p>
        </p:txBody>
      </p:sp>
      <p:sp>
        <p:nvSpPr>
          <p:cNvPr id="9" name="Slide Number Placeholder 8">
            <a:extLst>
              <a:ext uri="{FF2B5EF4-FFF2-40B4-BE49-F238E27FC236}">
                <a16:creationId xmlns:a16="http://schemas.microsoft.com/office/drawing/2014/main" id="{30FAFF06-1F54-4212-9170-B0FC9D4739A8}"/>
              </a:ext>
            </a:extLst>
          </p:cNvPr>
          <p:cNvSpPr>
            <a:spLocks noGrp="1"/>
          </p:cNvSpPr>
          <p:nvPr>
            <p:ph type="sldNum" sz="quarter" idx="12"/>
          </p:nvPr>
        </p:nvSpPr>
        <p:spPr/>
        <p:txBody>
          <a:bodyPr/>
          <a:lstStyle/>
          <a:p>
            <a:fld id="{A029DD82-4FDD-4E39-9205-11FDE46D2C34}" type="slidenum">
              <a:rPr lang="en-US" altLang="en-US" smtClean="0"/>
              <a:pPr/>
              <a:t>‹#›</a:t>
            </a:fld>
            <a:endParaRPr lang="en-US" altLang="en-US"/>
          </a:p>
        </p:txBody>
      </p:sp>
    </p:spTree>
    <p:extLst>
      <p:ext uri="{BB962C8B-B14F-4D97-AF65-F5344CB8AC3E}">
        <p14:creationId xmlns:p14="http://schemas.microsoft.com/office/powerpoint/2010/main" val="2309681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59CB-A0B7-48EA-8B99-7E376C08B3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F84F51-8D52-4C8A-A275-9CE04F12EAB7}"/>
              </a:ext>
            </a:extLst>
          </p:cNvPr>
          <p:cNvSpPr>
            <a:spLocks noGrp="1"/>
          </p:cNvSpPr>
          <p:nvPr>
            <p:ph type="dt" sz="half" idx="10"/>
          </p:nvPr>
        </p:nvSpPr>
        <p:spPr/>
        <p:txBody>
          <a:bodyPr/>
          <a:lstStyle/>
          <a:p>
            <a:endParaRPr lang="en-US" altLang="en-US"/>
          </a:p>
        </p:txBody>
      </p:sp>
      <p:sp>
        <p:nvSpPr>
          <p:cNvPr id="4" name="Footer Placeholder 3">
            <a:extLst>
              <a:ext uri="{FF2B5EF4-FFF2-40B4-BE49-F238E27FC236}">
                <a16:creationId xmlns:a16="http://schemas.microsoft.com/office/drawing/2014/main" id="{A7F9632D-00A6-4A48-8685-78228A23F7E3}"/>
              </a:ext>
            </a:extLst>
          </p:cNvPr>
          <p:cNvSpPr>
            <a:spLocks noGrp="1"/>
          </p:cNvSpPr>
          <p:nvPr>
            <p:ph type="ftr" sz="quarter" idx="11"/>
          </p:nvPr>
        </p:nvSpPr>
        <p:spPr/>
        <p:txBody>
          <a:bodyPr/>
          <a:lstStyle/>
          <a:p>
            <a:endParaRPr lang="en-US" altLang="en-US"/>
          </a:p>
        </p:txBody>
      </p:sp>
      <p:sp>
        <p:nvSpPr>
          <p:cNvPr id="5" name="Slide Number Placeholder 4">
            <a:extLst>
              <a:ext uri="{FF2B5EF4-FFF2-40B4-BE49-F238E27FC236}">
                <a16:creationId xmlns:a16="http://schemas.microsoft.com/office/drawing/2014/main" id="{22B2FE31-8A83-46DB-8F04-8F9BFDED48FD}"/>
              </a:ext>
            </a:extLst>
          </p:cNvPr>
          <p:cNvSpPr>
            <a:spLocks noGrp="1"/>
          </p:cNvSpPr>
          <p:nvPr>
            <p:ph type="sldNum" sz="quarter" idx="12"/>
          </p:nvPr>
        </p:nvSpPr>
        <p:spPr/>
        <p:txBody>
          <a:bodyPr/>
          <a:lstStyle/>
          <a:p>
            <a:fld id="{193191C7-2884-4E70-A364-B949A64A34ED}" type="slidenum">
              <a:rPr lang="en-US" altLang="en-US" smtClean="0"/>
              <a:pPr/>
              <a:t>‹#›</a:t>
            </a:fld>
            <a:endParaRPr lang="en-US" altLang="en-US"/>
          </a:p>
        </p:txBody>
      </p:sp>
    </p:spTree>
    <p:extLst>
      <p:ext uri="{BB962C8B-B14F-4D97-AF65-F5344CB8AC3E}">
        <p14:creationId xmlns:p14="http://schemas.microsoft.com/office/powerpoint/2010/main" val="113899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3D0470-8513-4A2A-9DAF-83448F9EB5BE}"/>
              </a:ext>
            </a:extLst>
          </p:cNvPr>
          <p:cNvSpPr>
            <a:spLocks noGrp="1"/>
          </p:cNvSpPr>
          <p:nvPr>
            <p:ph type="dt" sz="half" idx="10"/>
          </p:nvPr>
        </p:nvSpPr>
        <p:spPr/>
        <p:txBody>
          <a:bodyPr/>
          <a:lstStyle/>
          <a:p>
            <a:endParaRPr lang="en-US" altLang="en-US"/>
          </a:p>
        </p:txBody>
      </p:sp>
      <p:sp>
        <p:nvSpPr>
          <p:cNvPr id="3" name="Footer Placeholder 2">
            <a:extLst>
              <a:ext uri="{FF2B5EF4-FFF2-40B4-BE49-F238E27FC236}">
                <a16:creationId xmlns:a16="http://schemas.microsoft.com/office/drawing/2014/main" id="{F4A02ABF-4B34-4279-B0B1-2DC6DEC12346}"/>
              </a:ext>
            </a:extLst>
          </p:cNvPr>
          <p:cNvSpPr>
            <a:spLocks noGrp="1"/>
          </p:cNvSpPr>
          <p:nvPr>
            <p:ph type="ftr" sz="quarter" idx="11"/>
          </p:nvPr>
        </p:nvSpPr>
        <p:spPr/>
        <p:txBody>
          <a:bodyPr/>
          <a:lstStyle/>
          <a:p>
            <a:endParaRPr lang="en-US" altLang="en-US"/>
          </a:p>
        </p:txBody>
      </p:sp>
      <p:sp>
        <p:nvSpPr>
          <p:cNvPr id="4" name="Slide Number Placeholder 3">
            <a:extLst>
              <a:ext uri="{FF2B5EF4-FFF2-40B4-BE49-F238E27FC236}">
                <a16:creationId xmlns:a16="http://schemas.microsoft.com/office/drawing/2014/main" id="{8F03EBD0-58E7-44F6-BB59-7307A687D8BB}"/>
              </a:ext>
            </a:extLst>
          </p:cNvPr>
          <p:cNvSpPr>
            <a:spLocks noGrp="1"/>
          </p:cNvSpPr>
          <p:nvPr>
            <p:ph type="sldNum" sz="quarter" idx="12"/>
          </p:nvPr>
        </p:nvSpPr>
        <p:spPr/>
        <p:txBody>
          <a:bodyPr/>
          <a:lstStyle/>
          <a:p>
            <a:fld id="{E2B7060D-2AC1-4FA3-BC02-35D875A50437}" type="slidenum">
              <a:rPr lang="en-US" altLang="en-US" smtClean="0"/>
              <a:pPr/>
              <a:t>‹#›</a:t>
            </a:fld>
            <a:endParaRPr lang="en-US" altLang="en-US"/>
          </a:p>
        </p:txBody>
      </p:sp>
    </p:spTree>
    <p:extLst>
      <p:ext uri="{BB962C8B-B14F-4D97-AF65-F5344CB8AC3E}">
        <p14:creationId xmlns:p14="http://schemas.microsoft.com/office/powerpoint/2010/main" val="3184093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6E20C-D6A9-48F4-9F1C-4A6DD4C041C0}"/>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072DF6B4-B3F8-40BD-A87C-D38C4F9F0F5D}"/>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628651-48DC-45EB-BF9E-9CED17F55BE2}"/>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A5580AA-CB42-4EF5-BC1C-F91C33693B21}"/>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59912D68-C219-4915-9F23-5E35ECD32B01}"/>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289A1313-6123-4F86-B916-0B4455AE0B49}"/>
              </a:ext>
            </a:extLst>
          </p:cNvPr>
          <p:cNvSpPr>
            <a:spLocks noGrp="1"/>
          </p:cNvSpPr>
          <p:nvPr>
            <p:ph type="sldNum" sz="quarter" idx="12"/>
          </p:nvPr>
        </p:nvSpPr>
        <p:spPr/>
        <p:txBody>
          <a:bodyPr/>
          <a:lstStyle/>
          <a:p>
            <a:fld id="{756FA454-68B7-4E8F-87BE-0F692577917F}" type="slidenum">
              <a:rPr lang="en-US" altLang="en-US" smtClean="0"/>
              <a:pPr/>
              <a:t>‹#›</a:t>
            </a:fld>
            <a:endParaRPr lang="en-US" altLang="en-US"/>
          </a:p>
        </p:txBody>
      </p:sp>
    </p:spTree>
    <p:extLst>
      <p:ext uri="{BB962C8B-B14F-4D97-AF65-F5344CB8AC3E}">
        <p14:creationId xmlns:p14="http://schemas.microsoft.com/office/powerpoint/2010/main" val="3139254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89A6B-470C-462B-A515-359CC9196D09}"/>
              </a:ext>
            </a:extLst>
          </p:cNvPr>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CEB70D0-3A21-429F-9146-CEFF4807B963}"/>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C8549CF2-B976-4060-B8B7-6D6FA343ABDD}"/>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9F35201-0AE3-4633-933E-B4D6C9FF6064}"/>
              </a:ext>
            </a:extLst>
          </p:cNvPr>
          <p:cNvSpPr>
            <a:spLocks noGrp="1"/>
          </p:cNvSpPr>
          <p:nvPr>
            <p:ph type="dt" sz="half" idx="10"/>
          </p:nvPr>
        </p:nvSpPr>
        <p:spPr/>
        <p:txBody>
          <a:bodyPr/>
          <a:lstStyle/>
          <a:p>
            <a:endParaRPr lang="en-US" altLang="en-US"/>
          </a:p>
        </p:txBody>
      </p:sp>
      <p:sp>
        <p:nvSpPr>
          <p:cNvPr id="6" name="Footer Placeholder 5">
            <a:extLst>
              <a:ext uri="{FF2B5EF4-FFF2-40B4-BE49-F238E27FC236}">
                <a16:creationId xmlns:a16="http://schemas.microsoft.com/office/drawing/2014/main" id="{32727CBD-E756-4223-88D2-02CAD2A3DFE7}"/>
              </a:ext>
            </a:extLst>
          </p:cNvPr>
          <p:cNvSpPr>
            <a:spLocks noGrp="1"/>
          </p:cNvSpPr>
          <p:nvPr>
            <p:ph type="ftr" sz="quarter" idx="11"/>
          </p:nvPr>
        </p:nvSpPr>
        <p:spPr/>
        <p:txBody>
          <a:bodyPr/>
          <a:lstStyle/>
          <a:p>
            <a:endParaRPr lang="en-US" altLang="en-US"/>
          </a:p>
        </p:txBody>
      </p:sp>
      <p:sp>
        <p:nvSpPr>
          <p:cNvPr id="7" name="Slide Number Placeholder 6">
            <a:extLst>
              <a:ext uri="{FF2B5EF4-FFF2-40B4-BE49-F238E27FC236}">
                <a16:creationId xmlns:a16="http://schemas.microsoft.com/office/drawing/2014/main" id="{39ACC3C6-0291-480F-AADB-7C3D91194A6F}"/>
              </a:ext>
            </a:extLst>
          </p:cNvPr>
          <p:cNvSpPr>
            <a:spLocks noGrp="1"/>
          </p:cNvSpPr>
          <p:nvPr>
            <p:ph type="sldNum" sz="quarter" idx="12"/>
          </p:nvPr>
        </p:nvSpPr>
        <p:spPr/>
        <p:txBody>
          <a:bodyPr/>
          <a:lstStyle/>
          <a:p>
            <a:fld id="{B0070629-6601-4615-B835-79D8D8209B34}" type="slidenum">
              <a:rPr lang="en-US" altLang="en-US" smtClean="0"/>
              <a:pPr/>
              <a:t>‹#›</a:t>
            </a:fld>
            <a:endParaRPr lang="en-US" altLang="en-US"/>
          </a:p>
        </p:txBody>
      </p:sp>
    </p:spTree>
    <p:extLst>
      <p:ext uri="{BB962C8B-B14F-4D97-AF65-F5344CB8AC3E}">
        <p14:creationId xmlns:p14="http://schemas.microsoft.com/office/powerpoint/2010/main" val="303482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0E4C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29F6E5-9D7E-42ED-8C3C-3D05F0472B81}"/>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1E07C99-D8EB-43F3-BCAC-46E0504C4E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1514C-38D2-45F2-9BB9-E5089ADFF189}"/>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ltLang="en-US"/>
          </a:p>
        </p:txBody>
      </p:sp>
      <p:sp>
        <p:nvSpPr>
          <p:cNvPr id="5" name="Footer Placeholder 4">
            <a:extLst>
              <a:ext uri="{FF2B5EF4-FFF2-40B4-BE49-F238E27FC236}">
                <a16:creationId xmlns:a16="http://schemas.microsoft.com/office/drawing/2014/main" id="{025F8F25-1AB9-49C5-A61C-E596FE783F7C}"/>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ltLang="en-US"/>
          </a:p>
        </p:txBody>
      </p:sp>
      <p:sp>
        <p:nvSpPr>
          <p:cNvPr id="6" name="Slide Number Placeholder 5">
            <a:extLst>
              <a:ext uri="{FF2B5EF4-FFF2-40B4-BE49-F238E27FC236}">
                <a16:creationId xmlns:a16="http://schemas.microsoft.com/office/drawing/2014/main" id="{2E6B5BE0-A678-4680-98F9-9C0558089112}"/>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70E1D78-B993-4F09-8F45-155C492FA367}" type="slidenum">
              <a:rPr lang="en-US" altLang="en-US" smtClean="0"/>
              <a:pPr/>
              <a:t>‹#›</a:t>
            </a:fld>
            <a:endParaRPr lang="en-US" altLang="en-US"/>
          </a:p>
        </p:txBody>
      </p:sp>
    </p:spTree>
    <p:extLst>
      <p:ext uri="{BB962C8B-B14F-4D97-AF65-F5344CB8AC3E}">
        <p14:creationId xmlns:p14="http://schemas.microsoft.com/office/powerpoint/2010/main" val="236695246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455737"/>
          </a:xfrm>
        </p:spPr>
        <p:txBody>
          <a:bodyPr>
            <a:normAutofit/>
          </a:bodyPr>
          <a:lstStyle/>
          <a:p>
            <a:r>
              <a:rPr lang="en-US" sz="7200" b="1" dirty="0">
                <a:solidFill>
                  <a:schemeClr val="accent1">
                    <a:lumMod val="75000"/>
                  </a:schemeClr>
                </a:solidFill>
                <a:cs typeface="Helvetica" panose="020B0604020202020204" pitchFamily="34" charset="0"/>
              </a:rPr>
              <a:t>Psalm 23 &amp; Me</a:t>
            </a:r>
            <a:endParaRPr lang="en-US" sz="7200" b="1" dirty="0">
              <a:cs typeface="Helvetica" panose="020B0604020202020204" pitchFamily="34" charset="0"/>
            </a:endParaRPr>
          </a:p>
        </p:txBody>
      </p:sp>
      <p:pic>
        <p:nvPicPr>
          <p:cNvPr id="4" name="Graphic 3" descr="Compass with solid fill">
            <a:extLst>
              <a:ext uri="{FF2B5EF4-FFF2-40B4-BE49-F238E27FC236}">
                <a16:creationId xmlns:a16="http://schemas.microsoft.com/office/drawing/2014/main" id="{86F93EA1-2546-C265-5804-132E8966954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521501" y="600523"/>
            <a:ext cx="1060899" cy="1060899"/>
          </a:xfrm>
          <a:prstGeom prst="rect">
            <a:avLst/>
          </a:prstGeom>
        </p:spPr>
      </p:pic>
    </p:spTree>
    <p:extLst>
      <p:ext uri="{BB962C8B-B14F-4D97-AF65-F5344CB8AC3E}">
        <p14:creationId xmlns:p14="http://schemas.microsoft.com/office/powerpoint/2010/main" val="28683741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584EA-1361-C004-360F-6377FE75F0A6}"/>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F1CD4B1C-8E4B-6CAA-D251-DC02706D8E58}"/>
              </a:ext>
            </a:extLst>
          </p:cNvPr>
          <p:cNvSpPr txBox="1"/>
          <p:nvPr/>
        </p:nvSpPr>
        <p:spPr>
          <a:xfrm>
            <a:off x="161750" y="366038"/>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ABA7D32A-025A-D4B7-4625-A0F4C4296ABD}"/>
              </a:ext>
            </a:extLst>
          </p:cNvPr>
          <p:cNvSpPr txBox="1"/>
          <p:nvPr/>
        </p:nvSpPr>
        <p:spPr>
          <a:xfrm>
            <a:off x="161750" y="1683025"/>
            <a:ext cx="10983328" cy="3539430"/>
          </a:xfrm>
          <a:prstGeom prst="rect">
            <a:avLst/>
          </a:prstGeom>
          <a:noFill/>
        </p:spPr>
        <p:txBody>
          <a:bodyPr wrap="square" rtlCol="0">
            <a:spAutoFit/>
          </a:bodyPr>
          <a:lstStyle/>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In his best moments, David had no doubt who was in charge: the Good Shepherd.</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anointed David’s head with oil to designate his kingship (23:5).</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would protect and guide him from harm (23:4).</a:t>
            </a:r>
          </a:p>
          <a:p>
            <a:endParaRPr lang="en-US" sz="3200">
              <a:latin typeface="Book Antiqua" panose="02040602050305030304" pitchFamily="18" charset="0"/>
            </a:endParaRPr>
          </a:p>
        </p:txBody>
      </p:sp>
    </p:spTree>
    <p:extLst>
      <p:ext uri="{BB962C8B-B14F-4D97-AF65-F5344CB8AC3E}">
        <p14:creationId xmlns:p14="http://schemas.microsoft.com/office/powerpoint/2010/main" val="40572661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869A3-FBE3-F274-4107-3C6FF47FECC6}"/>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A1CCD1DE-DC76-2AD7-0868-9FA5BC506D8B}"/>
              </a:ext>
            </a:extLst>
          </p:cNvPr>
          <p:cNvSpPr txBox="1"/>
          <p:nvPr/>
        </p:nvSpPr>
        <p:spPr>
          <a:xfrm>
            <a:off x="161750" y="366038"/>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C03303C9-3579-9417-FE55-DF4BD4EDFC89}"/>
              </a:ext>
            </a:extLst>
          </p:cNvPr>
          <p:cNvSpPr txBox="1"/>
          <p:nvPr/>
        </p:nvSpPr>
        <p:spPr>
          <a:xfrm>
            <a:off x="161750" y="1683025"/>
            <a:ext cx="10983328" cy="4524315"/>
          </a:xfrm>
          <a:prstGeom prst="rect">
            <a:avLst/>
          </a:prstGeom>
          <a:noFill/>
        </p:spPr>
        <p:txBody>
          <a:bodyPr wrap="square" rtlCol="0">
            <a:spAutoFit/>
          </a:bodyPr>
          <a:lstStyle/>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In his best moments, David had no doubt who was in charge: the Good Shepherd.</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anointed David’s head with oil to designate his kingship (23:5).</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would protect and guide him from harm (23:4).</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would lift him up and honor him in the face of all of his enemies when the time was right (23:5).</a:t>
            </a:r>
          </a:p>
          <a:p>
            <a:endParaRPr lang="en-US" sz="3200">
              <a:latin typeface="Book Antiqua" panose="02040602050305030304" pitchFamily="18" charset="0"/>
            </a:endParaRPr>
          </a:p>
        </p:txBody>
      </p:sp>
    </p:spTree>
    <p:extLst>
      <p:ext uri="{BB962C8B-B14F-4D97-AF65-F5344CB8AC3E}">
        <p14:creationId xmlns:p14="http://schemas.microsoft.com/office/powerpoint/2010/main" val="39270844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1F2458-2478-A7BC-2EB6-BA644008623F}"/>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1A82CF75-E1E2-9B1A-42C4-D5046846252D}"/>
              </a:ext>
            </a:extLst>
          </p:cNvPr>
          <p:cNvSpPr txBox="1"/>
          <p:nvPr/>
        </p:nvSpPr>
        <p:spPr>
          <a:xfrm>
            <a:off x="161750" y="366038"/>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838B6D8C-284D-7E84-24C5-74D7BC854D5F}"/>
              </a:ext>
            </a:extLst>
          </p:cNvPr>
          <p:cNvSpPr txBox="1"/>
          <p:nvPr/>
        </p:nvSpPr>
        <p:spPr>
          <a:xfrm>
            <a:off x="161750" y="2509502"/>
            <a:ext cx="10983328" cy="1569660"/>
          </a:xfrm>
          <a:prstGeom prst="rect">
            <a:avLst/>
          </a:prstGeom>
          <a:noFill/>
        </p:spPr>
        <p:txBody>
          <a:bodyPr wrap="square" rtlCol="0">
            <a:spAutoFit/>
          </a:bodyPr>
          <a:lstStyle/>
          <a:p>
            <a:pPr marL="0" marR="0">
              <a:spcBef>
                <a:spcPts val="0"/>
              </a:spcBef>
              <a:spcAft>
                <a:spcPts val="0"/>
              </a:spcAft>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Psalms 23:6</a:t>
            </a:r>
          </a:p>
          <a:p>
            <a:pPr marL="0" marR="0">
              <a:spcBef>
                <a:spcPts val="0"/>
              </a:spcBef>
              <a:spcAft>
                <a:spcPts val="0"/>
              </a:spcAft>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6 Surely goodness and mercy shall follow me all the days of my life, and I shall dwell in the house of the LORD forever.</a:t>
            </a:r>
          </a:p>
        </p:txBody>
      </p:sp>
    </p:spTree>
    <p:extLst>
      <p:ext uri="{BB962C8B-B14F-4D97-AF65-F5344CB8AC3E}">
        <p14:creationId xmlns:p14="http://schemas.microsoft.com/office/powerpoint/2010/main" val="25977254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E647C8-05E7-A7F3-F001-7CA3B4043E87}"/>
              </a:ext>
            </a:extLst>
          </p:cNvPr>
          <p:cNvSpPr txBox="1"/>
          <p:nvPr/>
        </p:nvSpPr>
        <p:spPr>
          <a:xfrm>
            <a:off x="161750" y="2642008"/>
            <a:ext cx="11868500" cy="1077218"/>
          </a:xfrm>
          <a:prstGeom prst="rect">
            <a:avLst/>
          </a:prstGeom>
          <a:noFill/>
          <a:ln w="57150">
            <a:solidFill>
              <a:srgbClr val="0070C0"/>
            </a:solidFill>
          </a:ln>
        </p:spPr>
        <p:txBody>
          <a:bodyPr wrap="square" rtlCol="0">
            <a:spAutoFit/>
          </a:bodyPr>
          <a:lstStyle/>
          <a:p>
            <a:pPr marL="0" marR="0">
              <a:spcBef>
                <a:spcPts val="0"/>
              </a:spcBef>
              <a:spcAft>
                <a:spcPts val="0"/>
              </a:spcAft>
            </a:pPr>
            <a:r>
              <a:rPr lang="en-US" sz="3200" kern="100" dirty="0">
                <a:effectLst/>
                <a:latin typeface="Book Antiqua" panose="02040602050305030304" pitchFamily="18" charset="0"/>
                <a:ea typeface="Aptos" panose="020B0004020202020204" pitchFamily="34" charset="0"/>
                <a:cs typeface="Times New Roman" panose="02020603050405020304" pitchFamily="18" charset="0"/>
              </a:rPr>
              <a:t>“The Psalms range all over the emotional map: joy, sorrow, awe, anger, fear, desperation, despondency, praise, hopefulness.”</a:t>
            </a:r>
          </a:p>
        </p:txBody>
      </p:sp>
    </p:spTree>
    <p:extLst>
      <p:ext uri="{BB962C8B-B14F-4D97-AF65-F5344CB8AC3E}">
        <p14:creationId xmlns:p14="http://schemas.microsoft.com/office/powerpoint/2010/main" val="32573477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E647C8-05E7-A7F3-F001-7CA3B4043E87}"/>
              </a:ext>
            </a:extLst>
          </p:cNvPr>
          <p:cNvSpPr txBox="1"/>
          <p:nvPr/>
        </p:nvSpPr>
        <p:spPr>
          <a:xfrm>
            <a:off x="161750" y="1872691"/>
            <a:ext cx="11868500" cy="4832092"/>
          </a:xfrm>
          <a:prstGeom prst="rect">
            <a:avLst/>
          </a:prstGeom>
          <a:noFill/>
          <a:ln w="57150">
            <a:solidFill>
              <a:srgbClr val="0070C0"/>
            </a:solidFill>
          </a:ln>
        </p:spPr>
        <p:txBody>
          <a:bodyPr wrap="square" rtlCol="0">
            <a:spAutoFit/>
          </a:bodyPr>
          <a:lstStyle/>
          <a:p>
            <a:r>
              <a:rPr lang="en-US" sz="2800" dirty="0">
                <a:latin typeface="Book Antiqua" panose="02040602050305030304" pitchFamily="18" charset="0"/>
                <a:cs typeface="Corsiva Hebrew" pitchFamily="2" charset="-79"/>
              </a:rPr>
              <a:t>A psalm of David.</a:t>
            </a:r>
          </a:p>
          <a:p>
            <a:r>
              <a:rPr lang="en-US" sz="2800" dirty="0">
                <a:latin typeface="Book Antiqua" panose="02040602050305030304" pitchFamily="18" charset="0"/>
                <a:cs typeface="Corsiva Hebrew" pitchFamily="2" charset="-79"/>
              </a:rPr>
              <a:t>Psalms 23</a:t>
            </a:r>
          </a:p>
          <a:p>
            <a:r>
              <a:rPr lang="en-US" sz="2800" dirty="0">
                <a:latin typeface="Book Antiqua" panose="02040602050305030304" pitchFamily="18" charset="0"/>
                <a:cs typeface="Corsiva Hebrew" pitchFamily="2" charset="-79"/>
              </a:rPr>
              <a:t>1 The LORD is my shepherd; I have all that I need.  2 He lets me rest in green meadows; he leads me beside peaceful streams. 3 He renews my strength. He guides me along right paths, bringing honor to his name. 4 Even when I walk through the darkest valley, I will not be afraid, for you are close beside me. Your rod and your staff protect and comfort me. 5 You prepare a feast for me in the presence of my enemies. You honor me by anointing my head with oil. My cup overflows with blessings. 6 Surely your goodness and unfailing love will pursue me all the days of my life, and I will live in the house of the LORD forever.</a:t>
            </a:r>
          </a:p>
        </p:txBody>
      </p:sp>
      <p:sp>
        <p:nvSpPr>
          <p:cNvPr id="4" name="Title 1">
            <a:extLst>
              <a:ext uri="{FF2B5EF4-FFF2-40B4-BE49-F238E27FC236}">
                <a16:creationId xmlns:a16="http://schemas.microsoft.com/office/drawing/2014/main" id="{2045B83C-53E6-48C0-79BB-A6BEF013324B}"/>
              </a:ext>
            </a:extLst>
          </p:cNvPr>
          <p:cNvSpPr txBox="1">
            <a:spLocks/>
          </p:cNvSpPr>
          <p:nvPr/>
        </p:nvSpPr>
        <p:spPr>
          <a:xfrm>
            <a:off x="1089402" y="52250"/>
            <a:ext cx="9144000" cy="1859630"/>
          </a:xfrm>
          <a:prstGeom prst="rect">
            <a:avLst/>
          </a:prstGeom>
        </p:spPr>
        <p:txBody>
          <a:bodyPr vert="horz" lIns="91440" tIns="45720" rIns="91440" bIns="45720" rtlCol="0" anchor="b">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5400" b="1" dirty="0">
                <a:solidFill>
                  <a:schemeClr val="accent1">
                    <a:lumMod val="75000"/>
                  </a:schemeClr>
                </a:solidFill>
                <a:cs typeface="Helvetica" panose="020B0604020202020204" pitchFamily="34" charset="0"/>
              </a:rPr>
              <a:t>Scripture Reading</a:t>
            </a:r>
          </a:p>
          <a:p>
            <a:endParaRPr lang="en-US" sz="3200" b="1" dirty="0">
              <a:solidFill>
                <a:schemeClr val="accent1">
                  <a:lumMod val="75000"/>
                </a:schemeClr>
              </a:solidFill>
              <a:cs typeface="Helvetica" panose="020B0604020202020204" pitchFamily="34" charset="0"/>
            </a:endParaRPr>
          </a:p>
          <a:p>
            <a:r>
              <a:rPr lang="en-US" sz="5400" b="1" dirty="0">
                <a:solidFill>
                  <a:schemeClr val="accent1">
                    <a:lumMod val="75000"/>
                  </a:schemeClr>
                </a:solidFill>
                <a:cs typeface="Helvetica" panose="020B0604020202020204" pitchFamily="34" charset="0"/>
              </a:rPr>
              <a:t>Psalm 23</a:t>
            </a:r>
            <a:endParaRPr lang="en-US" sz="5400" b="1" dirty="0">
              <a:cs typeface="Helvetica" panose="020B0604020202020204" pitchFamily="34" charset="0"/>
            </a:endParaRPr>
          </a:p>
        </p:txBody>
      </p:sp>
    </p:spTree>
    <p:extLst>
      <p:ext uri="{BB962C8B-B14F-4D97-AF65-F5344CB8AC3E}">
        <p14:creationId xmlns:p14="http://schemas.microsoft.com/office/powerpoint/2010/main" val="16884179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E647C8-05E7-A7F3-F001-7CA3B4043E87}"/>
              </a:ext>
            </a:extLst>
          </p:cNvPr>
          <p:cNvSpPr txBox="1"/>
          <p:nvPr/>
        </p:nvSpPr>
        <p:spPr>
          <a:xfrm>
            <a:off x="161750" y="1319912"/>
            <a:ext cx="11868500" cy="1077218"/>
          </a:xfrm>
          <a:prstGeom prst="rect">
            <a:avLst/>
          </a:prstGeom>
          <a:solidFill>
            <a:srgbClr val="FFC000"/>
          </a:solidFill>
          <a:ln w="57150">
            <a:solidFill>
              <a:srgbClr val="0070C0"/>
            </a:solidFill>
          </a:ln>
        </p:spPr>
        <p:txBody>
          <a:bodyPr wrap="square" rtlCol="0">
            <a:spAutoFit/>
          </a:bodyPr>
          <a:lstStyle/>
          <a:p>
            <a:pPr marL="515938" indent="-450850"/>
            <a:r>
              <a:rPr lang="en-US" sz="3200" b="1" dirty="0"/>
              <a:t>1. David found himself in a situation his own human power could not resolve.</a:t>
            </a:r>
            <a:endParaRPr lang="en-US" sz="3200" dirty="0"/>
          </a:p>
        </p:txBody>
      </p:sp>
      <p:sp>
        <p:nvSpPr>
          <p:cNvPr id="8" name="TextBox 7">
            <a:extLst>
              <a:ext uri="{FF2B5EF4-FFF2-40B4-BE49-F238E27FC236}">
                <a16:creationId xmlns:a16="http://schemas.microsoft.com/office/drawing/2014/main" id="{C7C0642F-DA68-2E38-4EFE-BE81EAA401E7}"/>
              </a:ext>
            </a:extLst>
          </p:cNvPr>
          <p:cNvSpPr txBox="1"/>
          <p:nvPr/>
        </p:nvSpPr>
        <p:spPr>
          <a:xfrm>
            <a:off x="161750" y="2890391"/>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dirty="0"/>
              <a:t>2. David had to completely rely on and trust in God alone in his hour of need.</a:t>
            </a:r>
          </a:p>
        </p:txBody>
      </p:sp>
      <p:sp>
        <p:nvSpPr>
          <p:cNvPr id="10" name="TextBox 9">
            <a:extLst>
              <a:ext uri="{FF2B5EF4-FFF2-40B4-BE49-F238E27FC236}">
                <a16:creationId xmlns:a16="http://schemas.microsoft.com/office/drawing/2014/main" id="{A57E1237-4C98-4D46-7789-4C7239C45F6D}"/>
              </a:ext>
            </a:extLst>
          </p:cNvPr>
          <p:cNvSpPr txBox="1"/>
          <p:nvPr/>
        </p:nvSpPr>
        <p:spPr>
          <a:xfrm>
            <a:off x="161750" y="4421208"/>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dirty="0"/>
              <a:t>3. David could trust in God because he had a close, personal relationship with him.</a:t>
            </a:r>
          </a:p>
        </p:txBody>
      </p:sp>
    </p:spTree>
    <p:extLst>
      <p:ext uri="{BB962C8B-B14F-4D97-AF65-F5344CB8AC3E}">
        <p14:creationId xmlns:p14="http://schemas.microsoft.com/office/powerpoint/2010/main" val="27668183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B9DA36-E5F4-0FFA-76CD-E8F4A8ADF0D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6415DF0-E4EA-F5FC-FA99-7B8B799F5389}"/>
              </a:ext>
            </a:extLst>
          </p:cNvPr>
          <p:cNvSpPr txBox="1"/>
          <p:nvPr/>
        </p:nvSpPr>
        <p:spPr>
          <a:xfrm>
            <a:off x="161750" y="166974"/>
            <a:ext cx="11868500" cy="1077218"/>
          </a:xfrm>
          <a:prstGeom prst="rect">
            <a:avLst/>
          </a:prstGeom>
          <a:solidFill>
            <a:srgbClr val="FFC000"/>
          </a:solidFill>
          <a:ln w="57150">
            <a:solidFill>
              <a:srgbClr val="0070C0"/>
            </a:solidFill>
          </a:ln>
        </p:spPr>
        <p:txBody>
          <a:bodyPr wrap="square" rtlCol="0">
            <a:spAutoFit/>
          </a:bodyPr>
          <a:lstStyle/>
          <a:p>
            <a:pPr marL="515938" indent="-450850"/>
            <a:r>
              <a:rPr lang="en-US" sz="3200" b="1"/>
              <a:t>1. David found himself in a situation his own human power could not resolve.</a:t>
            </a:r>
            <a:endParaRPr lang="en-US" sz="3200"/>
          </a:p>
        </p:txBody>
      </p:sp>
      <p:sp>
        <p:nvSpPr>
          <p:cNvPr id="2" name="TextBox 1">
            <a:extLst>
              <a:ext uri="{FF2B5EF4-FFF2-40B4-BE49-F238E27FC236}">
                <a16:creationId xmlns:a16="http://schemas.microsoft.com/office/drawing/2014/main" id="{6197EE48-EABB-511B-10CA-08A2482344CE}"/>
              </a:ext>
            </a:extLst>
          </p:cNvPr>
          <p:cNvSpPr txBox="1"/>
          <p:nvPr/>
        </p:nvSpPr>
        <p:spPr>
          <a:xfrm>
            <a:off x="161749" y="1573696"/>
            <a:ext cx="11868500" cy="3539430"/>
          </a:xfrm>
          <a:prstGeom prst="rect">
            <a:avLst/>
          </a:prstGeom>
          <a:noFill/>
        </p:spPr>
        <p:txBody>
          <a:bodyPr wrap="square" rtlCol="0">
            <a:spAutoFit/>
          </a:bodyPr>
          <a:lstStyle/>
          <a:p>
            <a:pPr marL="342900" marR="0" indent="-342900">
              <a:spcBef>
                <a:spcPts val="0"/>
              </a:spcBef>
              <a:spcAft>
                <a:spcPts val="0"/>
              </a:spcAft>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Indication written as a desperate situation of some kind.</a:t>
            </a:r>
          </a:p>
          <a:p>
            <a:pPr marL="342900" marR="0" indent="-342900">
              <a:spcBef>
                <a:spcPts val="0"/>
              </a:spcBef>
              <a:spcAft>
                <a:spcPts val="0"/>
              </a:spcAft>
              <a:buFont typeface="Arial" panose="020B0604020202020204" pitchFamily="34" charset="0"/>
              <a:buChar char="•"/>
            </a:pPr>
            <a:r>
              <a:rPr lang="en-US" sz="3200" kern="100" dirty="0">
                <a:effectLst/>
                <a:latin typeface="Book Antiqua" panose="02040602050305030304" pitchFamily="18" charset="0"/>
                <a:ea typeface="Aptos" panose="020B0004020202020204" pitchFamily="34" charset="0"/>
                <a:cs typeface="Times New Roman" panose="02020603050405020304" pitchFamily="18" charset="0"/>
              </a:rPr>
              <a:t>He mentions walking through the darkest valley (“I walk through the darkest valley,” 23:4) and having enemies (“You prepare a table before me in the presence of my enemies,” 23:5).</a:t>
            </a:r>
          </a:p>
          <a:p>
            <a:pPr marL="342900" marR="0" indent="-342900">
              <a:spcBef>
                <a:spcPts val="0"/>
              </a:spcBef>
              <a:spcAft>
                <a:spcPts val="0"/>
              </a:spcAft>
              <a:buFont typeface="Arial" panose="020B0604020202020204" pitchFamily="34" charset="0"/>
              <a:buChar char="•"/>
            </a:pPr>
            <a:r>
              <a:rPr lang="en-US" sz="3200" kern="100" dirty="0">
                <a:latin typeface="Book Antiqua" panose="02040602050305030304" pitchFamily="18" charset="0"/>
                <a:ea typeface="Aptos" panose="020B0004020202020204" pitchFamily="34" charset="0"/>
                <a:cs typeface="Times New Roman" panose="02020603050405020304" pitchFamily="18" charset="0"/>
              </a:rPr>
              <a:t>He leans on what he knows well </a:t>
            </a:r>
            <a:r>
              <a:rPr lang="en-US" sz="3200" kern="100" dirty="0">
                <a:effectLst/>
                <a:latin typeface="Book Antiqua" panose="02040602050305030304" pitchFamily="18" charset="0"/>
                <a:ea typeface="Aptos" panose="020B0004020202020204" pitchFamily="34" charset="0"/>
                <a:cs typeface="Times New Roman" panose="02020603050405020304" pitchFamily="18" charset="0"/>
              </a:rPr>
              <a:t>shepherding.</a:t>
            </a:r>
            <a:endParaRPr lang="en-US" sz="3200" kern="100" dirty="0">
              <a:latin typeface="Book Antiqua" panose="02040602050305030304" pitchFamily="18" charset="0"/>
              <a:ea typeface="Aptos" panose="020B000402020202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3200" kern="100" dirty="0">
                <a:effectLst/>
                <a:latin typeface="Book Antiqua" panose="02040602050305030304" pitchFamily="18" charset="0"/>
                <a:ea typeface="Aptos" panose="020B0004020202020204" pitchFamily="34" charset="0"/>
                <a:cs typeface="Times New Roman" panose="02020603050405020304" pitchFamily="18" charset="0"/>
              </a:rPr>
              <a:t>“The Lord is my shepherd, I lack nothing.”</a:t>
            </a:r>
            <a:endParaRPr lang="en-US" sz="3200" dirty="0">
              <a:latin typeface="Book Antiqua" panose="02040602050305030304" pitchFamily="18" charset="0"/>
            </a:endParaRPr>
          </a:p>
        </p:txBody>
      </p:sp>
    </p:spTree>
    <p:extLst>
      <p:ext uri="{BB962C8B-B14F-4D97-AF65-F5344CB8AC3E}">
        <p14:creationId xmlns:p14="http://schemas.microsoft.com/office/powerpoint/2010/main" val="25037824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5C1678-4A92-8905-B6FC-64832625D44E}"/>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id="{4F9A3099-D9D6-7547-2D9E-91084ADE33DE}"/>
              </a:ext>
            </a:extLst>
          </p:cNvPr>
          <p:cNvSpPr txBox="1"/>
          <p:nvPr/>
        </p:nvSpPr>
        <p:spPr>
          <a:xfrm>
            <a:off x="161750" y="173694"/>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2. David had to completely rely on and trust in God alone in his hour of need.</a:t>
            </a:r>
          </a:p>
        </p:txBody>
      </p:sp>
      <p:sp>
        <p:nvSpPr>
          <p:cNvPr id="4" name="TextBox 3">
            <a:extLst>
              <a:ext uri="{FF2B5EF4-FFF2-40B4-BE49-F238E27FC236}">
                <a16:creationId xmlns:a16="http://schemas.microsoft.com/office/drawing/2014/main" id="{CB529598-04FB-100B-E111-577603DD752B}"/>
              </a:ext>
            </a:extLst>
          </p:cNvPr>
          <p:cNvSpPr txBox="1"/>
          <p:nvPr/>
        </p:nvSpPr>
        <p:spPr>
          <a:xfrm>
            <a:off x="323500" y="1250912"/>
            <a:ext cx="11868500" cy="5663089"/>
          </a:xfrm>
          <a:prstGeom prst="rect">
            <a:avLst/>
          </a:prstGeom>
          <a:noFill/>
        </p:spPr>
        <p:txBody>
          <a:bodyPr wrap="square" rtlCol="0">
            <a:spAutoFit/>
          </a:bodyPr>
          <a:lstStyle/>
          <a:p>
            <a:pPr marL="457200" marR="0" indent="-457200">
              <a:spcBef>
                <a:spcPts val="0"/>
              </a:spcBef>
              <a:spcAft>
                <a:spcPts val="0"/>
              </a:spcAft>
              <a:buFont typeface="Wingdings" pitchFamily="2" charset="2"/>
              <a:buChar char="Ø"/>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Being in difficult situations is humbling, and rather than resist the feeling, David was in with his reliance on God.</a:t>
            </a:r>
          </a:p>
          <a:p>
            <a:pPr marL="0" marR="0">
              <a:spcBef>
                <a:spcPts val="0"/>
              </a:spcBef>
              <a:spcAft>
                <a:spcPts val="0"/>
              </a:spcAft>
            </a:pPr>
            <a:endParaRPr lang="en-US" sz="400" kern="100">
              <a:latin typeface="Book Antiqua" panose="02040602050305030304" pitchFamily="18" charset="0"/>
              <a:ea typeface="Aptos" panose="020B0004020202020204" pitchFamily="34" charset="0"/>
              <a:cs typeface="Times New Roman" panose="02020603050405020304" pitchFamily="18" charset="0"/>
            </a:endParaRPr>
          </a:p>
          <a:p>
            <a:pPr marL="457200" marR="0" indent="-457200">
              <a:spcBef>
                <a:spcPts val="0"/>
              </a:spcBef>
              <a:spcAft>
                <a:spcPts val="0"/>
              </a:spcAft>
              <a:buFont typeface="Wingdings" pitchFamily="2" charset="2"/>
              <a:buChar char="Ø"/>
            </a:pPr>
            <a:r>
              <a:rPr lang="en-US" sz="3200" kern="100">
                <a:latin typeface="Book Antiqua" panose="02040602050305030304" pitchFamily="18" charset="0"/>
                <a:ea typeface="Aptos" panose="020B0004020202020204" pitchFamily="34" charset="0"/>
                <a:cs typeface="Times New Roman" panose="02020603050405020304" pitchFamily="18" charset="0"/>
              </a:rPr>
              <a:t>Being </a:t>
            </a:r>
            <a:r>
              <a:rPr lang="en-US" sz="3200" kern="100">
                <a:effectLst/>
                <a:latin typeface="Book Antiqua" panose="02040602050305030304" pitchFamily="18" charset="0"/>
                <a:ea typeface="Aptos" panose="020B0004020202020204" pitchFamily="34" charset="0"/>
                <a:cs typeface="Times New Roman" panose="02020603050405020304" pitchFamily="18" charset="0"/>
              </a:rPr>
              <a:t>powerless may </a:t>
            </a:r>
            <a:r>
              <a:rPr lang="en-US" sz="3200" kern="100">
                <a:latin typeface="Book Antiqua" panose="02040602050305030304" pitchFamily="18" charset="0"/>
                <a:ea typeface="Aptos" panose="020B0004020202020204" pitchFamily="34" charset="0"/>
                <a:cs typeface="Times New Roman" panose="02020603050405020304" pitchFamily="18" charset="0"/>
              </a:rPr>
              <a:t>bring </a:t>
            </a:r>
            <a:r>
              <a:rPr lang="en-US" sz="3200" kern="100">
                <a:effectLst/>
                <a:latin typeface="Book Antiqua" panose="02040602050305030304" pitchFamily="18" charset="0"/>
                <a:ea typeface="Aptos" panose="020B0004020202020204" pitchFamily="34" charset="0"/>
                <a:cs typeface="Times New Roman" panose="02020603050405020304" pitchFamily="18" charset="0"/>
              </a:rPr>
              <a:t>good things, as they give us opportunities to trust God as the one who :</a:t>
            </a:r>
          </a:p>
          <a:p>
            <a:pPr marL="457200" indent="-457200">
              <a:buSzPct val="100000"/>
              <a:buFont typeface="Arial" panose="020B0604020202020204" pitchFamily="34" charset="0"/>
              <a:buChar char="•"/>
              <a:tabLst>
                <a:tab pos="457200" algn="l"/>
              </a:tabLst>
            </a:pPr>
            <a:r>
              <a:rPr lang="en-US" sz="3200" b="1" kern="100">
                <a:latin typeface="Book Antiqua" panose="02040602050305030304" pitchFamily="18" charset="0"/>
                <a:cs typeface="Times New Roman" panose="02020603050405020304" pitchFamily="18" charset="0"/>
              </a:rPr>
              <a:t>leads us: “He leads me beside quiet waters” (23:2)</a:t>
            </a:r>
          </a:p>
          <a:p>
            <a:pPr marL="457200" indent="-457200">
              <a:buSzPct val="100000"/>
              <a:buFont typeface="Arial" panose="020B0604020202020204" pitchFamily="34" charset="0"/>
              <a:buChar char="•"/>
              <a:tabLst>
                <a:tab pos="457200" algn="l"/>
              </a:tabLst>
            </a:pPr>
            <a:r>
              <a:rPr lang="en-US" sz="3200" b="1" kern="100">
                <a:latin typeface="Book Antiqua" panose="02040602050305030304" pitchFamily="18" charset="0"/>
                <a:cs typeface="Times New Roman" panose="02020603050405020304" pitchFamily="18" charset="0"/>
              </a:rPr>
              <a:t>refreshes us: “He refreshes my soul” (23:3a)</a:t>
            </a:r>
          </a:p>
          <a:p>
            <a:pPr marL="457200" marR="0" lvl="0" indent="-457200">
              <a:spcBef>
                <a:spcPts val="0"/>
              </a:spcBef>
              <a:spcAft>
                <a:spcPts val="0"/>
              </a:spcAft>
              <a:buSzPct val="100000"/>
              <a:buFont typeface="Arial" panose="020B0604020202020204" pitchFamily="34" charset="0"/>
              <a:buChar char="•"/>
              <a:tabLst>
                <a:tab pos="457200" algn="l"/>
              </a:tabLst>
            </a:pPr>
            <a:r>
              <a:rPr lang="en-US" sz="3200" b="1" kern="100">
                <a:latin typeface="Book Antiqua" panose="02040602050305030304" pitchFamily="18" charset="0"/>
                <a:cs typeface="Times New Roman" panose="02020603050405020304" pitchFamily="18" charset="0"/>
              </a:rPr>
              <a:t>guides us: “He guides me along the right paths” (23:3b)</a:t>
            </a:r>
          </a:p>
          <a:p>
            <a:pPr marL="457200" indent="-457200">
              <a:buSzPct val="100000"/>
              <a:buFont typeface="Arial" panose="020B0604020202020204" pitchFamily="34" charset="0"/>
              <a:buChar char="•"/>
              <a:tabLst>
                <a:tab pos="457200" algn="l"/>
              </a:tabLst>
            </a:pPr>
            <a:r>
              <a:rPr lang="en-US" sz="3200" b="1" kern="100">
                <a:latin typeface="Book Antiqua" panose="02040602050305030304" pitchFamily="18" charset="0"/>
                <a:cs typeface="Times New Roman" panose="02020603050405020304" pitchFamily="18" charset="0"/>
              </a:rPr>
              <a:t>stays with us: “Even though I walk through the darkest valley, I will fear no evil, for you are with me” (23:4a)</a:t>
            </a:r>
          </a:p>
          <a:p>
            <a:pPr marL="457200" marR="0" lvl="0" indent="-457200">
              <a:spcBef>
                <a:spcPts val="0"/>
              </a:spcBef>
              <a:spcAft>
                <a:spcPts val="0"/>
              </a:spcAft>
              <a:buSzPct val="100000"/>
              <a:buFont typeface="Arial" panose="020B0604020202020204" pitchFamily="34" charset="0"/>
              <a:buChar char="•"/>
              <a:tabLst>
                <a:tab pos="457200" algn="l"/>
              </a:tabLst>
            </a:pPr>
            <a:r>
              <a:rPr lang="en-US" sz="3200" b="1" kern="100">
                <a:latin typeface="Book Antiqua" panose="02040602050305030304" pitchFamily="18" charset="0"/>
                <a:cs typeface="Times New Roman" panose="02020603050405020304" pitchFamily="18" charset="0"/>
              </a:rPr>
              <a:t>comforts us: “Your rod and your staff, they comfort me” (23:4b)</a:t>
            </a:r>
          </a:p>
        </p:txBody>
      </p:sp>
    </p:spTree>
    <p:extLst>
      <p:ext uri="{BB962C8B-B14F-4D97-AF65-F5344CB8AC3E}">
        <p14:creationId xmlns:p14="http://schemas.microsoft.com/office/powerpoint/2010/main" val="40097149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D8DCB-C48D-549C-980E-B04C993333BC}"/>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C1FED13C-393E-AF5B-CA54-C1581CAAE009}"/>
              </a:ext>
            </a:extLst>
          </p:cNvPr>
          <p:cNvSpPr txBox="1"/>
          <p:nvPr/>
        </p:nvSpPr>
        <p:spPr>
          <a:xfrm>
            <a:off x="161750" y="366038"/>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355325D7-CE9E-FB17-CB2E-DB133F2B44F7}"/>
              </a:ext>
            </a:extLst>
          </p:cNvPr>
          <p:cNvSpPr txBox="1"/>
          <p:nvPr/>
        </p:nvSpPr>
        <p:spPr>
          <a:xfrm>
            <a:off x="161750" y="1683025"/>
            <a:ext cx="10983328" cy="1569660"/>
          </a:xfrm>
          <a:prstGeom prst="rect">
            <a:avLst/>
          </a:prstGeom>
          <a:noFill/>
        </p:spPr>
        <p:txBody>
          <a:bodyPr wrap="square" rtlCol="0">
            <a:spAutoFit/>
          </a:bodyPr>
          <a:lstStyle/>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In his best moments, David had no doubt who was in charge: the Good Shepherd.</a:t>
            </a:r>
          </a:p>
          <a:p>
            <a:endParaRPr lang="en-US" sz="3200">
              <a:latin typeface="Book Antiqua" panose="02040602050305030304" pitchFamily="18" charset="0"/>
            </a:endParaRPr>
          </a:p>
        </p:txBody>
      </p:sp>
    </p:spTree>
    <p:extLst>
      <p:ext uri="{BB962C8B-B14F-4D97-AF65-F5344CB8AC3E}">
        <p14:creationId xmlns:p14="http://schemas.microsoft.com/office/powerpoint/2010/main" val="38299868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9EE29-4E17-C167-85CB-7BDADD34A05A}"/>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173E5AA4-9693-107A-9575-113DD31465D3}"/>
              </a:ext>
            </a:extLst>
          </p:cNvPr>
          <p:cNvSpPr txBox="1"/>
          <p:nvPr/>
        </p:nvSpPr>
        <p:spPr>
          <a:xfrm>
            <a:off x="0" y="54071"/>
            <a:ext cx="121920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9F144DC9-F6BB-9871-D441-A9F4BA637767}"/>
              </a:ext>
            </a:extLst>
          </p:cNvPr>
          <p:cNvSpPr txBox="1"/>
          <p:nvPr/>
        </p:nvSpPr>
        <p:spPr>
          <a:xfrm>
            <a:off x="0" y="1201067"/>
            <a:ext cx="12192000" cy="516449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John 10:11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11 “I am the good shepherd. The good shepherd sacrifices his life for the sheep. 12 A hired hand will run when he sees a wolf coming. He will abandon the sheep because they don’t belong to him and he isn’t their shepherd. And so the wolf attacks them and scatters the flock. 13 The hired hand runs away because he’s working only for the money and doesn’t really care about the sheep. 14 “I am the good shepherd; I know my own sheep, and they know me, 15 just as my Father knows me and I know the Father. So I sacrifice my life for the sheep.</a:t>
            </a:r>
          </a:p>
        </p:txBody>
      </p:sp>
    </p:spTree>
    <p:extLst>
      <p:ext uri="{BB962C8B-B14F-4D97-AF65-F5344CB8AC3E}">
        <p14:creationId xmlns:p14="http://schemas.microsoft.com/office/powerpoint/2010/main" val="26045717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D5BD1-FBB9-9956-D0DF-C49ED1603466}"/>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80FA474D-EDF0-2E1E-98D3-85A995E362C3}"/>
              </a:ext>
            </a:extLst>
          </p:cNvPr>
          <p:cNvSpPr txBox="1"/>
          <p:nvPr/>
        </p:nvSpPr>
        <p:spPr>
          <a:xfrm>
            <a:off x="161750" y="554371"/>
            <a:ext cx="11868500" cy="1077218"/>
          </a:xfrm>
          <a:prstGeom prst="rect">
            <a:avLst/>
          </a:prstGeom>
          <a:solidFill>
            <a:srgbClr val="FFC000"/>
          </a:solidFill>
          <a:ln w="57150">
            <a:solidFill>
              <a:srgbClr val="0070C0"/>
            </a:solidFill>
          </a:ln>
        </p:spPr>
        <p:txBody>
          <a:bodyPr wrap="square" rtlCol="0">
            <a:spAutoFit/>
          </a:bodyPr>
          <a:lstStyle>
            <a:defPPr>
              <a:defRPr lang="en-US"/>
            </a:defPPr>
            <a:lvl1pPr marL="515938" indent="-450850">
              <a:defRPr sz="3200" b="1"/>
            </a:lvl1pPr>
          </a:lstStyle>
          <a:p>
            <a:r>
              <a:rPr lang="en-US"/>
              <a:t>3. David could trust in God because he had a close, personal relationship with him.</a:t>
            </a:r>
          </a:p>
        </p:txBody>
      </p:sp>
      <p:sp>
        <p:nvSpPr>
          <p:cNvPr id="2" name="TextBox 1">
            <a:extLst>
              <a:ext uri="{FF2B5EF4-FFF2-40B4-BE49-F238E27FC236}">
                <a16:creationId xmlns:a16="http://schemas.microsoft.com/office/drawing/2014/main" id="{3765ABD3-7E73-6D6C-BB4D-471DA1688810}"/>
              </a:ext>
            </a:extLst>
          </p:cNvPr>
          <p:cNvSpPr txBox="1"/>
          <p:nvPr/>
        </p:nvSpPr>
        <p:spPr>
          <a:xfrm>
            <a:off x="161750" y="1683025"/>
            <a:ext cx="10983328" cy="2554545"/>
          </a:xfrm>
          <a:prstGeom prst="rect">
            <a:avLst/>
          </a:prstGeom>
          <a:noFill/>
        </p:spPr>
        <p:txBody>
          <a:bodyPr wrap="square" rtlCol="0">
            <a:spAutoFit/>
          </a:bodyPr>
          <a:lstStyle/>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In his best moments, David had no doubt who was in charge: the Good Shepherd.</a:t>
            </a:r>
          </a:p>
          <a:p>
            <a:pPr marL="457200" indent="-457200">
              <a:buFont typeface="Arial" panose="020B0604020202020204" pitchFamily="34" charset="0"/>
              <a:buChar char="•"/>
            </a:pPr>
            <a:r>
              <a:rPr lang="en-US" sz="3200" kern="100">
                <a:effectLst/>
                <a:latin typeface="Book Antiqua" panose="02040602050305030304" pitchFamily="18" charset="0"/>
                <a:ea typeface="Aptos" panose="020B0004020202020204" pitchFamily="34" charset="0"/>
                <a:cs typeface="Times New Roman" panose="02020603050405020304" pitchFamily="18" charset="0"/>
              </a:rPr>
              <a:t>It was God who anointed David’s head with oil to designate his kingship (23:5).</a:t>
            </a:r>
          </a:p>
          <a:p>
            <a:endParaRPr lang="en-US" sz="3200">
              <a:latin typeface="Book Antiqua" panose="02040602050305030304" pitchFamily="18" charset="0"/>
            </a:endParaRPr>
          </a:p>
        </p:txBody>
      </p:sp>
    </p:spTree>
    <p:extLst>
      <p:ext uri="{BB962C8B-B14F-4D97-AF65-F5344CB8AC3E}">
        <p14:creationId xmlns:p14="http://schemas.microsoft.com/office/powerpoint/2010/main" val="20282861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theme/theme1.xml><?xml version="1.0" encoding="utf-8"?>
<a:theme xmlns:a="http://schemas.openxmlformats.org/drawingml/2006/main" name="CP Theme Transpar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2">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P Theme Transparent" id="{3D793001-BF91-497A-B7BA-6170B70AACCF}" vid="{06D91DED-173D-4D16-A1B3-E8CC401DA10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 Theme Transparent</Template>
  <TotalTime>87467</TotalTime>
  <Words>2881</Words>
  <Application>Microsoft Office PowerPoint</Application>
  <PresentationFormat>Widescreen</PresentationFormat>
  <Paragraphs>119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CP Theme Transparent</vt:lpstr>
      <vt:lpstr>Psalm 23 &amp; 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Evil with Good</dc:title>
  <dc:creator>Matt Qualls</dc:creator>
  <cp:lastModifiedBy>Richard Tolbert</cp:lastModifiedBy>
  <cp:revision>162</cp:revision>
  <cp:lastPrinted>2024-05-24T16:40:03Z</cp:lastPrinted>
  <dcterms:created xsi:type="dcterms:W3CDTF">2007-10-12T10:47:43Z</dcterms:created>
  <dcterms:modified xsi:type="dcterms:W3CDTF">2025-04-27T07:54:24Z</dcterms:modified>
</cp:coreProperties>
</file>